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0ce08545cb4db3" /><Relationship Type="http://schemas.openxmlformats.org/officeDocument/2006/relationships/extended-properties" Target="/docProps/app.xml" Id="R476f4eff200c4a59" /><Relationship Type="http://schemas.openxmlformats.org/officeDocument/2006/relationships/officeDocument" Target="/ppt/presentation.xml" Id="Recd96613250e4238" /></Relationships>
</file>

<file path=ppt/presentation.xml><?xml version="1.0" encoding="utf-8"?>
<p:presentation xmlns:p="http://schemas.openxmlformats.org/presentationml/2006/main">
  <p:sldMasterIdLst>
    <p:sldMasterId xmlns:r="http://schemas.openxmlformats.org/officeDocument/2006/relationships" id="2147483648" r:id="R905b8470995b420a"/>
  </p:sldMasterIdLst>
  <p:notesMasterIdLst>
    <p:notesMasterId xmlns:r="http://schemas.openxmlformats.org/officeDocument/2006/relationships" r:id="R05f93f0da4324fb2"/>
  </p:notesMasterIdLst>
  <p:sldIdLst>
    <p:sldId xmlns:r="http://schemas.openxmlformats.org/officeDocument/2006/relationships" id="256" r:id="Rba7208553f984a76"/>
    <p:sldId xmlns:r="http://schemas.openxmlformats.org/officeDocument/2006/relationships" id="257" r:id="R30de89a98794465e"/>
    <p:sldId xmlns:r="http://schemas.openxmlformats.org/officeDocument/2006/relationships" id="258" r:id="Rfd7b19b68c49404f"/>
    <p:sldId xmlns:r="http://schemas.openxmlformats.org/officeDocument/2006/relationships" id="259" r:id="Rd6f8d1cdcd5c44dc"/>
    <p:sldId xmlns:r="http://schemas.openxmlformats.org/officeDocument/2006/relationships" id="260" r:id="Rf056268fb197443c"/>
    <p:sldId xmlns:r="http://schemas.openxmlformats.org/officeDocument/2006/relationships" id="261" r:id="Rcce715df1cd54d1f"/>
    <p:sldId xmlns:r="http://schemas.openxmlformats.org/officeDocument/2006/relationships" id="262" r:id="Raa61d5b10a0049d3"/>
    <p:sldId xmlns:r="http://schemas.openxmlformats.org/officeDocument/2006/relationships" id="263" r:id="R86494078662d4e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8711f04c124f4e" /><Relationship Type="http://schemas.openxmlformats.org/officeDocument/2006/relationships/slideMaster" Target="/ppt/slideMasters/slideMaster1.xml" Id="R905b8470995b420a" /><Relationship Type="http://schemas.openxmlformats.org/officeDocument/2006/relationships/notesMaster" Target="/ppt/notesMasters/notesMaster1.xml" Id="R05f93f0da4324fb2" /><Relationship Type="http://schemas.openxmlformats.org/officeDocument/2006/relationships/presProps" Target="/ppt/presProps.xml" Id="R46462118fa8a4bf2" /><Relationship Type="http://schemas.openxmlformats.org/officeDocument/2006/relationships/tableStyles" Target="/ppt/tableStyles.xml" Id="Rac8dfd6ac3ba4473" /><Relationship Type="http://schemas.openxmlformats.org/officeDocument/2006/relationships/slide" Target="/ppt/slides/slide1.xml" Id="Rba7208553f984a76" /><Relationship Type="http://schemas.openxmlformats.org/officeDocument/2006/relationships/slide" Target="/ppt/slides/slide2.xml" Id="R30de89a98794465e" /><Relationship Type="http://schemas.openxmlformats.org/officeDocument/2006/relationships/slide" Target="/ppt/slides/slide3.xml" Id="Rfd7b19b68c49404f" /><Relationship Type="http://schemas.openxmlformats.org/officeDocument/2006/relationships/slide" Target="/ppt/slides/slide4.xml" Id="Rd6f8d1cdcd5c44dc" /><Relationship Type="http://schemas.openxmlformats.org/officeDocument/2006/relationships/slide" Target="/ppt/slides/slide5.xml" Id="Rf056268fb197443c" /><Relationship Type="http://schemas.openxmlformats.org/officeDocument/2006/relationships/slide" Target="/ppt/slides/slide6.xml" Id="Rcce715df1cd54d1f" /><Relationship Type="http://schemas.openxmlformats.org/officeDocument/2006/relationships/slide" Target="/ppt/slides/slide7.xml" Id="Raa61d5b10a0049d3" /><Relationship Type="http://schemas.openxmlformats.org/officeDocument/2006/relationships/slide" Target="/ppt/slides/slide8.xml" Id="R86494078662d4e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0c7c73f5c842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96699bddf74683" /><Relationship Type="http://schemas.openxmlformats.org/officeDocument/2006/relationships/notesMaster" Target="/ppt/notesMasters/notesMaster1.xml" Id="Rc5c4afa8c139453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dd212a6ad3c4a47" /><Relationship Type="http://schemas.openxmlformats.org/officeDocument/2006/relationships/notesMaster" Target="/ppt/notesMasters/notesMaster1.xml" Id="R34b7b1bba6f445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000b96605ca40ae" /><Relationship Type="http://schemas.openxmlformats.org/officeDocument/2006/relationships/notesMaster" Target="/ppt/notesMasters/notesMaster1.xml" Id="R7eb5f31251ac45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146e2a01af24647" /><Relationship Type="http://schemas.openxmlformats.org/officeDocument/2006/relationships/notesMaster" Target="/ppt/notesMasters/notesMaster1.xml" Id="Ra17b2a20a54346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646f7b524554312" /><Relationship Type="http://schemas.openxmlformats.org/officeDocument/2006/relationships/notesMaster" Target="/ppt/notesMasters/notesMaster1.xml" Id="R12fa9f1bd14a42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fbf27b587b84071" /><Relationship Type="http://schemas.openxmlformats.org/officeDocument/2006/relationships/notesMaster" Target="/ppt/notesMasters/notesMaster1.xml" Id="R7f9e58fe62d54f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a6d95d7d5554c74" /><Relationship Type="http://schemas.openxmlformats.org/officeDocument/2006/relationships/notesMaster" Target="/ppt/notesMasters/notesMaster1.xml" Id="Rb784fb2a14ba48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633d7b7c2b4783" /><Relationship Type="http://schemas.openxmlformats.org/officeDocument/2006/relationships/notesMaster" Target="/ppt/notesMasters/notesMaster1.xml" Id="Rf3f25332d2f44a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agents completed ten thousand tasks. What improved for the business? A task count shows activity, but it does not establish whether customers received better service, staff spent less time correcting errors, or the investment created value. In this illustrated guide, we connect agent performance to accepted business outcomes, full workflow cost, quality, and control. We will use a hypothetical maintenance-enquiry example. Its numbers demonstrate a calculation; they are not client results or industry benchmarks.</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maintenance enquiry, a useful outcome is correct routing and, where required, a valid appointment, with the customer informed and required approvals recorded. Agree acceptance rules before the pilot, including the observation window for corrections or reopening. Keep routing success separate from repair completion. An agent arranging a booking does not prove that maintenance was completed. Count eligible, escalated, failed, and accepted cases explicitly, so changes in the case mix do not create misleading improvements.</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the business outcome alongside quality, human effort, economics, controls, and customer experience. Examine incorrect bookings and repeat contacts. Record review, correction, and exception-handling time. Track unauthorized actions and missing approvals. For every measure, identify the numerator, denominator, period, scope, and owner. Engineering activity remains useful for diagnosis, but business reviews should explain what changed for the customer and the organization. The scorecard is an author proposal, informed by current McKinsey and FinOps guidance.</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Divide the total in-scope workflow operating cost by accepted outcomes in the same period. Include the costs of failed attempts, retries, review, corrections, exception handling, integrations, infrastructure, and monitoring. Allocate shared costs consistently and avoid counting the same work twice. Separate fixed from variable costs. Record implementation and transition investment separately, then include it in the broader investment case. Operating unit cost alone is not a return-on-investment calculation. A cheap model call can still contribute to an expensive or unreliable workflow.</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Imagine two comparable cohorts, each containing one thousand eligible enquiries. The baseline workflow has nine hundred accepted outcomes at an allocated operating cost of twenty thousand dirhams. The agent-enabled workflow has nine hundred and fifty accepted outcomes at eighteen thousand dirhams. Cost per accepted outcome is twenty-two dirhams and twenty-two fils in the baseline, and eighteen dirhams and ninety-five fils with agents. Using unrounded values, the reduction is approximately fourteen point seven percent. These figures are invented solely for illustration.</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does not demonstrate cash savings or positive investment return. Implementation investment is excluded, and allocated labour cost can remain payable even when staff spend fewer minutes on a workflow. Released capacity may reduce a backlog or support more demand. Cash savings require an actual expenditure change, such as less overtime or a lower external service bill. Avoided future hiring is a separate category. Do not add benefits together when they describe the same hours. A named benefit owner should explain how the capacity will be used.</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similar cohorts and keep eligibility, acceptance rules, and observation windows consistent. Account for demand, case complexity, staffing, seasonality, and other process changes. A before-and-after table does not prove that AI caused the result. Reconcile tool activity with authoritative business records. Check whether retries created duplicates, rejected cases disappeared from reporting, or staff performed unrecorded corrections. Combine telemetry with proportionate quality review. Describe uncertainty when samples are small or results take time to mature.</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outcome, quality, control, and cost expectations before the pilot. Scale when the workflow meets its requirements and the operating and investment case supports expansion. Redesign when the opportunity is promising but handoffs, quality, or cost need improvement. Pause or stop when required controls fail or continued investment is not justified. A lower unit cost should not automatically offset an unacceptable control failure. Read the full article and practical scorecard at Ahmad dot Alshami dot website. Measure the outcome, explain the economics, and record the decision.</a:t>
            </a:r>
          </a:p>
          <a:p xmlns:a="http://schemas.openxmlformats.org/drawingml/2006/main">
            <a:r>
              <a:t/>
            </a:r>
          </a:p>
          <a:p xmlns:a="http://schemas.openxmlformats.org/drawingml/2006/main">
            <a:r>
              <a:t>Sources: https://www.mckinsey.com/capabilities/quantumblack/our-insights/the-state-of-ai ; https://www.finops.org/framework/technology-categories/ai/ ; https://www.finops.org/framework/domains/quantify-business-value/ . Author proposed scorecard; numerical example hypothetical. Generated conceptual illustrations; generic American Michael synthesized narration, not Ahmad voice.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d6839acd4f4d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6faab935d346f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34586661b24f5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4fca0f1789f477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ef39e06aae140a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b5baeed2aa44a2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9AD077B-E129-4411-8E72-064444622CC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96BB254-6287-4D34-B542-2FC28A7E8C4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643C9D8-9302-4B3B-A4D7-DD02B1F7F5C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4C0F03-0476-400F-82A4-592C151D91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7135902-FB1D-4417-8399-B9C93FB175C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A10ABDD-5359-4104-A794-90489734657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03DEEED-91F6-4856-A8B0-06DCFC36ED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A7D8E78-311D-4557-BA70-FA14F1B7B41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644ECC8-4BF5-4014-95BA-948ECEC054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1AFBE6D-E65E-4683-9E0C-2048F234BAA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570dbfdb1143fd" /><Relationship Type="http://schemas.openxmlformats.org/officeDocument/2006/relationships/slideLayout" Target="/ppt/slideLayouts/slideLayout1.xml" Id="Rd919e9026f524598" /><Relationship Type="http://schemas.openxmlformats.org/officeDocument/2006/relationships/slideLayout" Target="/ppt/slideLayouts/slideLayout2.xml" Id="R658c314cb1fb4c79" /><Relationship Type="http://schemas.openxmlformats.org/officeDocument/2006/relationships/slideLayout" Target="/ppt/slideLayouts/slideLayout3.xml" Id="R9114b1b7fcfe4543" /><Relationship Type="http://schemas.openxmlformats.org/officeDocument/2006/relationships/slideLayout" Target="/ppt/slideLayouts/slideLayout4.xml" Id="R6a38e25abdfe4362" /><Relationship Type="http://schemas.openxmlformats.org/officeDocument/2006/relationships/slideLayout" Target="/ppt/slideLayouts/slideLayout5.xml" Id="R89aad71cdf8744fa" /><Relationship Type="http://schemas.openxmlformats.org/officeDocument/2006/relationships/slideLayout" Target="/ppt/slideLayouts/slideLayout6.xml" Id="Rbe325488955b49e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19e9026f524598"/>
    <p:sldLayoutId xmlns:r="http://schemas.openxmlformats.org/officeDocument/2006/relationships" id="2147483650" r:id="R658c314cb1fb4c79"/>
    <p:sldLayoutId xmlns:r="http://schemas.openxmlformats.org/officeDocument/2006/relationships" id="2147483651" r:id="R9114b1b7fcfe4543"/>
    <p:sldLayoutId xmlns:r="http://schemas.openxmlformats.org/officeDocument/2006/relationships" id="2147483652" r:id="R6a38e25abdfe4362"/>
    <p:sldLayoutId xmlns:r="http://schemas.openxmlformats.org/officeDocument/2006/relationships" id="2147483653" r:id="R89aad71cdf8744fa"/>
    <p:sldLayoutId xmlns:r="http://schemas.openxmlformats.org/officeDocument/2006/relationships" id="2147483654" r:id="Rbe325488955b49e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b425f38163a47b9" /><Relationship Type="http://schemas.openxmlformats.org/officeDocument/2006/relationships/image" Target="/ppt/media/image.png" Id="Recf2fd61f3d04262" /><Relationship Type="http://schemas.openxmlformats.org/officeDocument/2006/relationships/notesSlide" Target="/ppt/notesSlides/notesSlide1.xml" Id="R3bbfcc7bc5164c2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559b2b936584f30" /><Relationship Type="http://schemas.openxmlformats.org/officeDocument/2006/relationships/notesSlide" Target="/ppt/notesSlides/notesSlide2.xml" Id="R7b44de1183d94bb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500de53a9824f47" /><Relationship Type="http://schemas.openxmlformats.org/officeDocument/2006/relationships/notesSlide" Target="/ppt/notesSlides/notesSlide3.xml" Id="R3810ebb4a3cb42d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01e3e2b4c7c42a9" /><Relationship Type="http://schemas.openxmlformats.org/officeDocument/2006/relationships/notesSlide" Target="/ppt/notesSlides/notesSlide4.xml" Id="R6747d68427ce4e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01b5087684e423f" /><Relationship Type="http://schemas.openxmlformats.org/officeDocument/2006/relationships/notesSlide" Target="/ppt/notesSlides/notesSlide5.xml" Id="R7d5f24987c0746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d6a1b00319c484c" /><Relationship Type="http://schemas.openxmlformats.org/officeDocument/2006/relationships/notesSlide" Target="/ppt/notesSlides/notesSlide6.xml" Id="R06ab743e211e41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aef2446307e485f" /><Relationship Type="http://schemas.openxmlformats.org/officeDocument/2006/relationships/image" Target="/ppt/media/image2.png" Id="R709a6cd3f3314dfd" /><Relationship Type="http://schemas.openxmlformats.org/officeDocument/2006/relationships/notesSlide" Target="/ppt/notesSlides/notesSlide7.xml" Id="R0bb572d6ac0248a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1ab258e5543454f" /><Relationship Type="http://schemas.openxmlformats.org/officeDocument/2006/relationships/notesSlide" Target="/ppt/notesSlides/notesSlide8.xml" Id="Rb332774232fb4526" /></Relationships>
</file>

<file path=ppt/slides/slide1.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CCE2D94-70D1-4FD6-8DBA-75DEBD4C3988}"/>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4350" b="1">
                <a:solidFill>
                  <a:srgbClr val="FFFFFF"/>
                </a:solidFill>
                <a:latin typeface="Aptos"/>
                <a:ea typeface="Aptos"/>
                <a:cs typeface="Aptos"/>
              </a:defRPr>
            </a:defPPr>
          </a:lstStyle>
          <a:p xmlns:a="http://schemas.openxmlformats.org/drawingml/2006/main">
            <a:pPr>
              <a:defRPr sz="4350" b="1">
                <a:solidFill>
                  <a:srgbClr val="FFFFFF"/>
                </a:solidFill>
                <a:latin typeface="Aptos"/>
                <a:ea typeface="Aptos"/>
                <a:cs typeface="Aptos"/>
              </a:defRPr>
            </a:pPr>
            <a:r>
              <a:rPr sz="4350" b="1">
                <a:solidFill>
                  <a:srgbClr val="FFFFFF"/>
                </a:solidFill>
                <a:latin typeface="Aptos"/>
                <a:ea typeface="Aptos"/>
                <a:cs typeface="Aptos"/>
              </a:rPr>
              <a:t>Measuring Agentic AI Value</a:t>
            </a:r>
          </a:p>
        </p:txBody>
      </p:sp>
      <p:pic>
        <p:nvPicPr>
          <p:cNvPr id="2" name="">
            <a:extLst xmlns:a="http://schemas.openxmlformats.org/drawingml/2006/main">
              <a:ext uri="{FF2B5EF4-FFF2-40B4-BE49-F238E27FC236}">
                <a16:creationId xmlns:a16="http://schemas.microsoft.com/office/drawing/2014/main" id="{A78F0B60-127F-4153-AB4E-06E296029909}"/>
              </a:ext>
            </a:extLst>
          </p:cNvPr>
          <p:cNvPicPr>
            <a:picLocks xmlns:a="http://schemas.openxmlformats.org/drawingml/2006/main" noChangeAspect="1"/>
          </p:cNvPicPr>
          <p:nvPr/>
        </p:nvPicPr>
        <p:blipFill>
          <a:blip xmlns:r="http://schemas.openxmlformats.org/officeDocument/2006/relationships" xmlns:a="http://schemas.openxmlformats.org/drawingml/2006/main" r:embed="Recf2fd61f3d04262"/>
          <a:srcRect xmlns:a="http://schemas.openxmlformats.org/drawingml/2006/main" l="8151" t="0" r="8151" b="0"/>
          <a:stretch xmlns:a="http://schemas.openxmlformats.org/drawingml/2006/main">
            <a:fillRect l="0" t="0" r="0" b="0"/>
          </a:stretch>
        </p:blipFill>
        <p:spPr>
          <a:xfrm xmlns:a="http://schemas.openxmlformats.org/drawingml/2006/main">
            <a:off x="6048375" y="1857375"/>
            <a:ext cx="552450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0866FF1-BA60-47B2-961F-5EEC4DB00D96}"/>
              </a:ext>
            </a:extLst>
          </p:cNvPr>
          <p:cNvSpPr>
            <a:spLocks xmlns:a="http://schemas.openxmlformats.org/drawingml/2006/main" noGrp="1"/>
          </p:cNvSpPr>
          <p:nvPr/>
        </p:nvSpPr>
        <p:spPr>
          <a:xfrm xmlns:a="http://schemas.openxmlformats.org/drawingml/2006/main">
            <a:off x="619125" y="2095500"/>
            <a:ext cx="4953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E6B65D"/>
                </a:solidFill>
                <a:latin typeface="Aptos"/>
                <a:ea typeface="Aptos"/>
                <a:cs typeface="Aptos"/>
              </a:defRPr>
            </a:defPPr>
          </a:lstStyle>
          <a:p xmlns:a="http://schemas.openxmlformats.org/drawingml/2006/main">
            <a:pPr>
              <a:defRPr sz="3225" b="1">
                <a:solidFill>
                  <a:srgbClr val="E6B65D"/>
                </a:solidFill>
                <a:latin typeface="Aptos"/>
                <a:ea typeface="Aptos"/>
                <a:cs typeface="Aptos"/>
              </a:defRPr>
            </a:pPr>
            <a:r>
              <a:rPr sz="3225" b="1">
                <a:solidFill>
                  <a:srgbClr val="E6B65D"/>
                </a:solidFill>
                <a:latin typeface="Aptos"/>
                <a:ea typeface="Aptos"/>
                <a:cs typeface="Aptos"/>
              </a:rPr>
              <a:t>What improved for</a:t>
            </a:r>
          </a:p>
          <a:p xmlns:a="http://schemas.openxmlformats.org/drawingml/2006/main">
            <a:pPr>
              <a:defRPr sz="3225" b="1">
                <a:solidFill>
                  <a:srgbClr val="E6B65D"/>
                </a:solidFill>
                <a:latin typeface="Aptos"/>
                <a:ea typeface="Aptos"/>
                <a:cs typeface="Aptos"/>
              </a:defRPr>
            </a:pPr>
            <a:r>
              <a:rPr sz="3225" b="1">
                <a:solidFill>
                  <a:srgbClr val="E6B65D"/>
                </a:solidFill>
                <a:latin typeface="Aptos"/>
                <a:ea typeface="Aptos"/>
                <a:cs typeface="Aptos"/>
              </a:rPr>
              <a:t>the business?</a:t>
            </a:r>
          </a:p>
        </p:txBody>
      </p:sp>
      <p:sp>
        <p:nvSpPr>
          <p:cNvPr id="4" name="">
            <a:extLst xmlns:a="http://schemas.openxmlformats.org/drawingml/2006/main">
              <a:ext uri="{FF2B5EF4-FFF2-40B4-BE49-F238E27FC236}">
                <a16:creationId xmlns:a16="http://schemas.microsoft.com/office/drawing/2014/main" id="{A8D7DDD1-6CD6-4448-993D-F5C59BC4132B}"/>
              </a:ext>
            </a:extLst>
          </p:cNvPr>
          <p:cNvSpPr>
            <a:spLocks xmlns:a="http://schemas.openxmlformats.org/drawingml/2006/main" noGrp="1"/>
          </p:cNvSpPr>
          <p:nvPr/>
        </p:nvSpPr>
        <p:spPr>
          <a:xfrm xmlns:a="http://schemas.openxmlformats.org/drawingml/2006/main">
            <a:off x="619125" y="41910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Ahmad Al Shami</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Consultant | Board Advisor</a:t>
            </a:r>
          </a:p>
        </p:txBody>
      </p:sp>
      <p:sp>
        <p:nvSpPr>
          <p:cNvPr id="5" name="">
            <a:extLst xmlns:a="http://schemas.openxmlformats.org/drawingml/2006/main">
              <a:ext uri="{FF2B5EF4-FFF2-40B4-BE49-F238E27FC236}">
                <a16:creationId xmlns:a16="http://schemas.microsoft.com/office/drawing/2014/main" id="{64F3439D-8F25-4255-BB83-56D3084EDBAB}"/>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2AC4E71C-1446-4747-B9EA-71E96EC7B81A}"/>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1 / 8</a:t>
            </a:r>
          </a:p>
        </p:txBody>
      </p:sp>
    </p:spTree>
    <p:extLst>
      <p:ext uri="{BB962C8B-B14F-4D97-AF65-F5344CB8AC3E}">
        <p14:creationId xmlns:p14="http://schemas.microsoft.com/office/powerpoint/2010/main" val="379849507"/>
      </p:ext>
    </p:extLst>
  </p:cSld>
</p:sld>
</file>

<file path=ppt/slides/slide2.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F394926-C1C8-4744-BEE0-B89C314D480D}"/>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Define the accepted outcome</a:t>
            </a:r>
          </a:p>
        </p:txBody>
      </p:sp>
      <p:sp>
        <p:nvSpPr>
          <p:cNvPr id="2" name="">
            <a:extLst xmlns:a="http://schemas.openxmlformats.org/drawingml/2006/main">
              <a:ext uri="{FF2B5EF4-FFF2-40B4-BE49-F238E27FC236}">
                <a16:creationId xmlns:a16="http://schemas.microsoft.com/office/drawing/2014/main" id="{032F072B-BBE3-448D-BCEB-1EEC43689133}"/>
              </a:ext>
            </a:extLst>
          </p:cNvPr>
          <p:cNvSpPr>
            <a:spLocks xmlns:a="http://schemas.openxmlformats.org/drawingml/2006/main" noGrp="1"/>
          </p:cNvSpPr>
          <p:nvPr/>
        </p:nvSpPr>
        <p:spPr>
          <a:xfrm xmlns:a="http://schemas.openxmlformats.org/drawingml/2006/main">
            <a:off x="619125" y="20002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Accepted service outcome</a:t>
            </a:r>
          </a:p>
        </p:txBody>
      </p:sp>
      <p:sp>
        <p:nvSpPr>
          <p:cNvPr id="3" name="">
            <a:extLst xmlns:a="http://schemas.openxmlformats.org/drawingml/2006/main">
              <a:ext uri="{FF2B5EF4-FFF2-40B4-BE49-F238E27FC236}">
                <a16:creationId xmlns:a16="http://schemas.microsoft.com/office/drawing/2014/main" id="{6316503F-6B0D-4437-9CD4-C6A267A8575B}"/>
              </a:ext>
            </a:extLst>
          </p:cNvPr>
          <p:cNvSpPr>
            <a:spLocks xmlns:a="http://schemas.openxmlformats.org/drawingml/2006/main" noGrp="1"/>
          </p:cNvSpPr>
          <p:nvPr/>
        </p:nvSpPr>
        <p:spPr>
          <a:xfrm xmlns:a="http://schemas.openxmlformats.org/drawingml/2006/main">
            <a:off x="619125" y="2952750"/>
            <a:ext cx="1038225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625" b="0">
                <a:solidFill>
                  <a:srgbClr val="FFFFFF"/>
                </a:solidFill>
                <a:latin typeface="Aptos"/>
                <a:ea typeface="Aptos"/>
                <a:cs typeface="Aptos"/>
              </a:defRPr>
            </a:defPPr>
          </a:lstStyle>
          <a:p xmlns:a="http://schemas.openxmlformats.org/drawingml/2006/main">
            <a:pPr>
              <a:defRPr sz="2625" b="0">
                <a:solidFill>
                  <a:srgbClr val="FFFFFF"/>
                </a:solidFill>
                <a:latin typeface="Aptos"/>
                <a:ea typeface="Aptos"/>
                <a:cs typeface="Aptos"/>
              </a:defRPr>
            </a:pPr>
            <a:r>
              <a:rPr sz="2625" b="0">
                <a:solidFill>
                  <a:srgbClr val="FFFFFF"/>
                </a:solidFill>
                <a:latin typeface="Aptos"/>
                <a:ea typeface="Aptos"/>
                <a:cs typeface="Aptos"/>
              </a:rPr>
              <a:t>Correct routing</a:t>
            </a:r>
          </a:p>
          <a:p xmlns:a="http://schemas.openxmlformats.org/drawingml/2006/main">
            <a:pPr>
              <a:defRPr sz="2625" b="0">
                <a:solidFill>
                  <a:srgbClr val="FFFFFF"/>
                </a:solidFill>
                <a:latin typeface="Aptos"/>
                <a:ea typeface="Aptos"/>
                <a:cs typeface="Aptos"/>
              </a:defRPr>
            </a:pPr>
            <a:r>
              <a:rPr sz="2625" b="0">
                <a:solidFill>
                  <a:srgbClr val="FFFFFF"/>
                </a:solidFill>
                <a:latin typeface="Aptos"/>
                <a:ea typeface="Aptos"/>
                <a:cs typeface="Aptos"/>
              </a:rPr>
              <a:t>Valid booking where required</a:t>
            </a:r>
          </a:p>
          <a:p xmlns:a="http://schemas.openxmlformats.org/drawingml/2006/main">
            <a:pPr>
              <a:defRPr sz="2625" b="0">
                <a:solidFill>
                  <a:srgbClr val="FFFFFF"/>
                </a:solidFill>
                <a:latin typeface="Aptos"/>
                <a:ea typeface="Aptos"/>
                <a:cs typeface="Aptos"/>
              </a:defRPr>
            </a:pPr>
            <a:r>
              <a:rPr sz="2625" b="0">
                <a:solidFill>
                  <a:srgbClr val="FFFFFF"/>
                </a:solidFill>
                <a:latin typeface="Aptos"/>
                <a:ea typeface="Aptos"/>
                <a:cs typeface="Aptos"/>
              </a:rPr>
              <a:t>Customer informed</a:t>
            </a:r>
          </a:p>
          <a:p xmlns:a="http://schemas.openxmlformats.org/drawingml/2006/main">
            <a:pPr>
              <a:defRPr sz="2625" b="0">
                <a:solidFill>
                  <a:srgbClr val="FFFFFF"/>
                </a:solidFill>
                <a:latin typeface="Aptos"/>
                <a:ea typeface="Aptos"/>
                <a:cs typeface="Aptos"/>
              </a:defRPr>
            </a:pPr>
            <a:r>
              <a:rPr sz="2625" b="0">
                <a:solidFill>
                  <a:srgbClr val="FFFFFF"/>
                </a:solidFill>
                <a:latin typeface="Aptos"/>
                <a:ea typeface="Aptos"/>
                <a:cs typeface="Aptos"/>
              </a:rPr>
              <a:t>Required approvals recorded</a:t>
            </a:r>
          </a:p>
        </p:txBody>
      </p:sp>
      <p:sp>
        <p:nvSpPr>
          <p:cNvPr id="4" name="">
            <a:extLst xmlns:a="http://schemas.openxmlformats.org/drawingml/2006/main">
              <a:ext uri="{FF2B5EF4-FFF2-40B4-BE49-F238E27FC236}">
                <a16:creationId xmlns:a16="http://schemas.microsoft.com/office/drawing/2014/main" id="{072908EE-69AD-46BC-A5B3-614174171306}"/>
              </a:ext>
            </a:extLst>
          </p:cNvPr>
          <p:cNvSpPr>
            <a:spLocks xmlns:a="http://schemas.openxmlformats.org/drawingml/2006/main" noGrp="1"/>
          </p:cNvSpPr>
          <p:nvPr/>
        </p:nvSpPr>
        <p:spPr>
          <a:xfrm xmlns:a="http://schemas.openxmlformats.org/drawingml/2006/main">
            <a:off x="619125" y="5829300"/>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0">
                <a:solidFill>
                  <a:srgbClr val="42C8C2"/>
                </a:solidFill>
                <a:latin typeface="Aptos"/>
                <a:ea typeface="Aptos"/>
                <a:cs typeface="Aptos"/>
              </a:defRPr>
            </a:defPPr>
          </a:lstStyle>
          <a:p xmlns:a="http://schemas.openxmlformats.org/drawingml/2006/main">
            <a:pPr>
              <a:defRPr sz="1950" b="0">
                <a:solidFill>
                  <a:srgbClr val="42C8C2"/>
                </a:solidFill>
                <a:latin typeface="Aptos"/>
                <a:ea typeface="Aptos"/>
                <a:cs typeface="Aptos"/>
              </a:defRPr>
            </a:pPr>
            <a:r>
              <a:rPr sz="1950" b="0">
                <a:solidFill>
                  <a:srgbClr val="42C8C2"/>
                </a:solidFill>
                <a:latin typeface="Aptos"/>
                <a:ea typeface="Aptos"/>
                <a:cs typeface="Aptos"/>
              </a:rPr>
              <a:t>Routing success does not establish repair completion</a:t>
            </a:r>
          </a:p>
        </p:txBody>
      </p:sp>
      <p:sp>
        <p:nvSpPr>
          <p:cNvPr id="5" name="">
            <a:extLst xmlns:a="http://schemas.openxmlformats.org/drawingml/2006/main">
              <a:ext uri="{FF2B5EF4-FFF2-40B4-BE49-F238E27FC236}">
                <a16:creationId xmlns:a16="http://schemas.microsoft.com/office/drawing/2014/main" id="{0903B8D9-48D0-4EC0-81AC-A71E2F370AD5}"/>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47C16525-EFCA-4D8D-9D92-B391A2B5DEAA}"/>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2 / 8</a:t>
            </a:r>
          </a:p>
        </p:txBody>
      </p:sp>
    </p:spTree>
    <p:extLst>
      <p:ext uri="{BB962C8B-B14F-4D97-AF65-F5344CB8AC3E}">
        <p14:creationId xmlns:p14="http://schemas.microsoft.com/office/powerpoint/2010/main" val="555690548"/>
      </p:ext>
    </p:extLst>
  </p:cSld>
</p:sld>
</file>

<file path=ppt/slides/slide3.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2837D36-9467-4488-884A-FA7D6A08DE9E}"/>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A workflow value scorecard</a:t>
            </a:r>
          </a:p>
        </p:txBody>
      </p:sp>
      <p:graphicFrame>
        <p:nvGraphicFramePr>
          <p:cNvPr id="2" name="">
            <a:extLst xmlns:a="http://schemas.openxmlformats.org/drawingml/2006/main">
              <a:ext uri="{FF2B5EF4-FFF2-40B4-BE49-F238E27FC236}">
                <a16:creationId xmlns:a16="http://schemas.microsoft.com/office/drawing/2014/main" id="{B94DEEC9-5440-430D-BBFC-9753786B8665}"/>
              </a:ext>
            </a:extLst>
          </p:cNvPr>
          <p:cNvGraphicFramePr/>
          <p:nvPr/>
        </p:nvGraphicFramePr>
        <p:xfrm>
          <a:off xmlns:a="http://schemas.openxmlformats.org/drawingml/2006/main" x="619125" y="1905000"/>
          <a:ext xmlns:a="http://schemas.openxmlformats.org/drawingml/2006/main" cx="10953750" cy="3524250"/>
        </p:xfrm>
        <a:graphic xmlns:a="http://schemas.openxmlformats.org/drawingml/2006/main">
          <a:graphicData uri="http://schemas.openxmlformats.org/drawingml/2006/table">
            <a:tbl>
              <a:tblPr/>
              <a:tblGrid>
                <a:gridCol w="5476875"/>
                <a:gridCol w="5476875"/>
              </a:tblGrid>
              <a:tr h="704850">
                <a:tc>
                  <a:txBody>
                    <a:bodyPr/>
                    <a:lstStyle/>
                    <a:p>
                      <a:r>
                        <a:rPr sz="2100" b="1">
                          <a:solidFill>
                            <a:srgbClr val="E6B65D"/>
                          </a:solidFill>
                          <a:latin typeface="Aptos"/>
                          <a:ea typeface="Aptos"/>
                          <a:cs typeface="Aptos"/>
                        </a:rPr>
                        <a:t>Measure</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100" b="1">
                          <a:solidFill>
                            <a:srgbClr val="E6B65D"/>
                          </a:solidFill>
                          <a:latin typeface="Aptos"/>
                          <a:ea typeface="Aptos"/>
                          <a:cs typeface="Aptos"/>
                        </a:rPr>
                        <a:t>What to examine</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704850">
                <a:tc>
                  <a:txBody>
                    <a:bodyPr/>
                    <a:lstStyle/>
                    <a:p>
                      <a:r>
                        <a:rPr sz="2100" b="0">
                          <a:solidFill>
                            <a:srgbClr val="FFFFFF"/>
                          </a:solidFill>
                          <a:latin typeface="Aptos"/>
                          <a:ea typeface="Aptos"/>
                          <a:cs typeface="Aptos"/>
                        </a:rPr>
                        <a:t>Outcome and quality</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00" b="0">
                          <a:solidFill>
                            <a:srgbClr val="FFFFFF"/>
                          </a:solidFill>
                          <a:latin typeface="Aptos"/>
                          <a:ea typeface="Aptos"/>
                          <a:cs typeface="Aptos"/>
                        </a:rPr>
                        <a:t>Accepted cases, errors, repeat contacts</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00" b="0">
                          <a:solidFill>
                            <a:srgbClr val="FFFFFF"/>
                          </a:solidFill>
                          <a:latin typeface="Aptos"/>
                          <a:ea typeface="Aptos"/>
                          <a:cs typeface="Aptos"/>
                        </a:rPr>
                        <a:t>Human effort</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00" b="0">
                          <a:solidFill>
                            <a:srgbClr val="FFFFFF"/>
                          </a:solidFill>
                          <a:latin typeface="Aptos"/>
                          <a:ea typeface="Aptos"/>
                          <a:cs typeface="Aptos"/>
                        </a:rPr>
                        <a:t>Review, correction, exceptions</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00" b="0">
                          <a:solidFill>
                            <a:srgbClr val="FFFFFF"/>
                          </a:solidFill>
                          <a:latin typeface="Aptos"/>
                          <a:ea typeface="Aptos"/>
                          <a:cs typeface="Aptos"/>
                        </a:rPr>
                        <a:t>Economics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00" b="0">
                          <a:solidFill>
                            <a:srgbClr val="FFFFFF"/>
                          </a:solidFill>
                          <a:latin typeface="Aptos"/>
                          <a:ea typeface="Aptos"/>
                          <a:cs typeface="Aptos"/>
                        </a:rPr>
                        <a:t>Full cost per accepted outcome</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00" b="0">
                          <a:solidFill>
                            <a:srgbClr val="FFFFFF"/>
                          </a:solidFill>
                          <a:latin typeface="Aptos"/>
                          <a:ea typeface="Aptos"/>
                          <a:cs typeface="Aptos"/>
                        </a:rPr>
                        <a:t>Control and experience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00" b="0">
                          <a:solidFill>
                            <a:srgbClr val="FFFFFF"/>
                          </a:solidFill>
                          <a:latin typeface="Aptos"/>
                          <a:ea typeface="Aptos"/>
                          <a:cs typeface="Aptos"/>
                        </a:rPr>
                        <a:t>Approvals, recovery, customer effort</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86D4104B-E328-4A0A-8E44-4F32D5ABD2C9}"/>
              </a:ext>
            </a:extLst>
          </p:cNvPr>
          <p:cNvSpPr>
            <a:spLocks xmlns:a="http://schemas.openxmlformats.org/drawingml/2006/main" noGrp="1"/>
          </p:cNvSpPr>
          <p:nvPr/>
        </p:nvSpPr>
        <p:spPr>
          <a:xfrm xmlns:a="http://schemas.openxmlformats.org/drawingml/2006/main">
            <a:off x="619125" y="5829300"/>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0">
                <a:solidFill>
                  <a:srgbClr val="42C8C2"/>
                </a:solidFill>
                <a:latin typeface="Aptos"/>
                <a:ea typeface="Aptos"/>
                <a:cs typeface="Aptos"/>
              </a:defRPr>
            </a:defPPr>
          </a:lstStyle>
          <a:p xmlns:a="http://schemas.openxmlformats.org/drawingml/2006/main">
            <a:pPr>
              <a:defRPr sz="1950" b="0">
                <a:solidFill>
                  <a:srgbClr val="42C8C2"/>
                </a:solidFill>
                <a:latin typeface="Aptos"/>
                <a:ea typeface="Aptos"/>
                <a:cs typeface="Aptos"/>
              </a:defRPr>
            </a:pPr>
            <a:r>
              <a:rPr sz="1950" b="0">
                <a:solidFill>
                  <a:srgbClr val="42C8C2"/>
                </a:solidFill>
                <a:latin typeface="Aptos"/>
                <a:ea typeface="Aptos"/>
                <a:cs typeface="Aptos"/>
              </a:rPr>
              <a:t>For each measure: scope, period, denominator and owner</a:t>
            </a:r>
          </a:p>
        </p:txBody>
      </p:sp>
      <p:sp>
        <p:nvSpPr>
          <p:cNvPr id="4" name="">
            <a:extLst xmlns:a="http://schemas.openxmlformats.org/drawingml/2006/main">
              <a:ext uri="{FF2B5EF4-FFF2-40B4-BE49-F238E27FC236}">
                <a16:creationId xmlns:a16="http://schemas.microsoft.com/office/drawing/2014/main" id="{645335E0-F486-4897-8418-B0BEDB457BCD}"/>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16597648-8BEA-4B5D-B034-55BA509F60BD}"/>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3 / 8</a:t>
            </a:r>
          </a:p>
        </p:txBody>
      </p:sp>
    </p:spTree>
    <p:extLst>
      <p:ext uri="{BB962C8B-B14F-4D97-AF65-F5344CB8AC3E}">
        <p14:creationId xmlns:p14="http://schemas.microsoft.com/office/powerpoint/2010/main" val="666812703"/>
      </p:ext>
    </p:extLst>
  </p:cSld>
</p:sld>
</file>

<file path=ppt/slides/slide4.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31B2FB5-9266-4551-BA29-0D3F51BC31A6}"/>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Cost per accepted outcome</a:t>
            </a:r>
          </a:p>
        </p:txBody>
      </p:sp>
      <p:sp>
        <p:nvSpPr>
          <p:cNvPr id="2" name="">
            <a:extLst xmlns:a="http://schemas.openxmlformats.org/drawingml/2006/main">
              <a:ext uri="{FF2B5EF4-FFF2-40B4-BE49-F238E27FC236}">
                <a16:creationId xmlns:a16="http://schemas.microsoft.com/office/drawing/2014/main" id="{42CB3164-E6A2-4AE0-93C9-0A6911CC9243}"/>
              </a:ext>
            </a:extLst>
          </p:cNvPr>
          <p:cNvSpPr>
            <a:spLocks xmlns:a="http://schemas.openxmlformats.org/drawingml/2006/main" noGrp="1"/>
          </p:cNvSpPr>
          <p:nvPr/>
        </p:nvSpPr>
        <p:spPr>
          <a:xfrm xmlns:a="http://schemas.openxmlformats.org/drawingml/2006/main">
            <a:off x="619125" y="2238375"/>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525" b="1">
                <a:solidFill>
                  <a:srgbClr val="E6B65D"/>
                </a:solidFill>
                <a:latin typeface="Aptos"/>
                <a:ea typeface="Aptos"/>
                <a:cs typeface="Aptos"/>
              </a:defRPr>
            </a:defPPr>
          </a:lstStyle>
          <a:p xmlns:a="http://schemas.openxmlformats.org/drawingml/2006/main">
            <a:pPr>
              <a:defRPr sz="3525" b="1">
                <a:solidFill>
                  <a:srgbClr val="E6B65D"/>
                </a:solidFill>
                <a:latin typeface="Aptos"/>
                <a:ea typeface="Aptos"/>
                <a:cs typeface="Aptos"/>
              </a:defRPr>
            </a:pPr>
            <a:r>
              <a:rPr sz="3525" b="1">
                <a:solidFill>
                  <a:srgbClr val="E6B65D"/>
                </a:solidFill>
                <a:latin typeface="Aptos"/>
                <a:ea typeface="Aptos"/>
                <a:cs typeface="Aptos"/>
              </a:rPr>
              <a:t>Full workflow operating cost</a:t>
            </a:r>
          </a:p>
        </p:txBody>
      </p:sp>
      <p:sp>
        <p:nvSpPr>
          <p:cNvPr id="3" name="">
            <a:extLst xmlns:a="http://schemas.openxmlformats.org/drawingml/2006/main">
              <a:ext uri="{FF2B5EF4-FFF2-40B4-BE49-F238E27FC236}">
                <a16:creationId xmlns:a16="http://schemas.microsoft.com/office/drawing/2014/main" id="{214FEC1C-B4F1-47E4-BB3D-1FB7391D229A}"/>
              </a:ext>
            </a:extLst>
          </p:cNvPr>
          <p:cNvSpPr>
            <a:spLocks xmlns:a="http://schemas.openxmlformats.org/drawingml/2006/main" noGrp="1"/>
          </p:cNvSpPr>
          <p:nvPr/>
        </p:nvSpPr>
        <p:spPr>
          <a:xfrm xmlns:a="http://schemas.openxmlformats.org/drawingml/2006/main">
            <a:off x="619125" y="3143250"/>
            <a:ext cx="1066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750" b="0">
                <a:solidFill>
                  <a:srgbClr val="42C8C2"/>
                </a:solidFill>
                <a:latin typeface="Aptos"/>
                <a:ea typeface="Aptos"/>
                <a:cs typeface="Aptos"/>
              </a:defRPr>
            </a:defPPr>
          </a:lstStyle>
          <a:p xmlns:a="http://schemas.openxmlformats.org/drawingml/2006/main">
            <a:pPr>
              <a:defRPr sz="3750" b="0">
                <a:solidFill>
                  <a:srgbClr val="42C8C2"/>
                </a:solidFill>
                <a:latin typeface="Aptos"/>
                <a:ea typeface="Aptos"/>
                <a:cs typeface="Aptos"/>
              </a:defRPr>
            </a:pPr>
            <a:r>
              <a:rPr sz="3750" b="0">
                <a:solidFill>
                  <a:srgbClr val="42C8C2"/>
                </a:solidFill>
                <a:latin typeface="Aptos"/>
                <a:ea typeface="Aptos"/>
                <a:cs typeface="Aptos"/>
              </a:rPr>
              <a:t>÷</a:t>
            </a:r>
          </a:p>
        </p:txBody>
      </p:sp>
      <p:sp>
        <p:nvSpPr>
          <p:cNvPr id="4" name="">
            <a:extLst xmlns:a="http://schemas.openxmlformats.org/drawingml/2006/main">
              <a:ext uri="{FF2B5EF4-FFF2-40B4-BE49-F238E27FC236}">
                <a16:creationId xmlns:a16="http://schemas.microsoft.com/office/drawing/2014/main" id="{8CE6565A-8064-4EF1-BFB1-EF41E8814940}"/>
              </a:ext>
            </a:extLst>
          </p:cNvPr>
          <p:cNvSpPr>
            <a:spLocks xmlns:a="http://schemas.openxmlformats.org/drawingml/2006/main" noGrp="1"/>
          </p:cNvSpPr>
          <p:nvPr/>
        </p:nvSpPr>
        <p:spPr>
          <a:xfrm xmlns:a="http://schemas.openxmlformats.org/drawingml/2006/main">
            <a:off x="619125" y="4000500"/>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225" b="1">
                <a:solidFill>
                  <a:srgbClr val="FFFFFF"/>
                </a:solidFill>
                <a:latin typeface="Aptos"/>
                <a:ea typeface="Aptos"/>
                <a:cs typeface="Aptos"/>
              </a:defRPr>
            </a:defPPr>
          </a:lstStyle>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Accepted outcomes in the same period</a:t>
            </a:r>
          </a:p>
        </p:txBody>
      </p:sp>
      <p:sp>
        <p:nvSpPr>
          <p:cNvPr id="5" name="">
            <a:extLst xmlns:a="http://schemas.openxmlformats.org/drawingml/2006/main">
              <a:ext uri="{FF2B5EF4-FFF2-40B4-BE49-F238E27FC236}">
                <a16:creationId xmlns:a16="http://schemas.microsoft.com/office/drawing/2014/main" id="{393E1232-7BF6-415D-AFC7-6A76A0635CBA}"/>
              </a:ext>
            </a:extLst>
          </p:cNvPr>
          <p:cNvSpPr>
            <a:spLocks xmlns:a="http://schemas.openxmlformats.org/drawingml/2006/main" noGrp="1"/>
          </p:cNvSpPr>
          <p:nvPr/>
        </p:nvSpPr>
        <p:spPr>
          <a:xfrm xmlns:a="http://schemas.openxmlformats.org/drawingml/2006/main">
            <a:off x="619125" y="56197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Include unsuccessful attempts, review, correction and support</a:t>
            </a:r>
          </a:p>
        </p:txBody>
      </p:sp>
      <p:sp>
        <p:nvSpPr>
          <p:cNvPr id="6" name="">
            <a:extLst xmlns:a="http://schemas.openxmlformats.org/drawingml/2006/main">
              <a:ext uri="{FF2B5EF4-FFF2-40B4-BE49-F238E27FC236}">
                <a16:creationId xmlns:a16="http://schemas.microsoft.com/office/drawing/2014/main" id="{D40AA92B-303C-44CC-AFDB-BA10752CBC2F}"/>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7" name="">
            <a:extLst xmlns:a="http://schemas.openxmlformats.org/drawingml/2006/main">
              <a:ext uri="{FF2B5EF4-FFF2-40B4-BE49-F238E27FC236}">
                <a16:creationId xmlns:a16="http://schemas.microsoft.com/office/drawing/2014/main" id="{5FB2FFAB-2A6F-46F4-8D42-8F7B1B19B160}"/>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4 / 8</a:t>
            </a:r>
          </a:p>
        </p:txBody>
      </p:sp>
    </p:spTree>
    <p:extLst>
      <p:ext uri="{BB962C8B-B14F-4D97-AF65-F5344CB8AC3E}">
        <p14:creationId xmlns:p14="http://schemas.microsoft.com/office/powerpoint/2010/main" val="1450303648"/>
      </p:ext>
    </p:extLst>
  </p:cSld>
</p:sld>
</file>

<file path=ppt/slides/slide5.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30ED780-1805-417F-A758-893B5FF8ED93}"/>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An illustrative comparison</a:t>
            </a:r>
          </a:p>
        </p:txBody>
      </p:sp>
      <p:graphicFrame>
        <p:nvGraphicFramePr>
          <p:cNvPr id="2" name="">
            <a:extLst xmlns:a="http://schemas.openxmlformats.org/drawingml/2006/main">
              <a:ext uri="{FF2B5EF4-FFF2-40B4-BE49-F238E27FC236}">
                <a16:creationId xmlns:a16="http://schemas.microsoft.com/office/drawing/2014/main" id="{8825D5AC-6ACC-4BEB-A32E-64A1122DDA0D}"/>
              </a:ext>
            </a:extLst>
          </p:cNvPr>
          <p:cNvGraphicFramePr/>
          <p:nvPr/>
        </p:nvGraphicFramePr>
        <p:xfrm>
          <a:off xmlns:a="http://schemas.openxmlformats.org/drawingml/2006/main" x="619125" y="1857375"/>
          <a:ext xmlns:a="http://schemas.openxmlformats.org/drawingml/2006/main" cx="10953750" cy="3524250"/>
        </p:xfrm>
        <a:graphic xmlns:a="http://schemas.openxmlformats.org/drawingml/2006/main">
          <a:graphicData uri="http://schemas.openxmlformats.org/drawingml/2006/table">
            <a:tbl>
              <a:tblPr/>
              <a:tblGrid>
                <a:gridCol w="3651250"/>
                <a:gridCol w="3651250"/>
                <a:gridCol w="3651250"/>
              </a:tblGrid>
              <a:tr h="704850">
                <a:tc>
                  <a:txBody>
                    <a:bodyPr/>
                    <a:lstStyle/>
                    <a:p>
                      <a:r>
                        <a:rPr sz="2025" b="1">
                          <a:solidFill>
                            <a:srgbClr val="E6B65D"/>
                          </a:solidFill>
                          <a:latin typeface="Aptos"/>
                          <a:ea typeface="Aptos"/>
                          <a:cs typeface="Aptos"/>
                        </a:rPr>
                        <a:t>Hypothetical comparison</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Baseline</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With agents</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704850">
                <a:tc>
                  <a:txBody>
                    <a:bodyPr/>
                    <a:lstStyle/>
                    <a:p>
                      <a:r>
                        <a:rPr sz="2025" b="0">
                          <a:solidFill>
                            <a:srgbClr val="FFFFFF"/>
                          </a:solidFill>
                          <a:latin typeface="Aptos"/>
                          <a:ea typeface="Aptos"/>
                          <a:cs typeface="Aptos"/>
                        </a:rPr>
                        <a:t>Eligible enquiries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1,000</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1,000</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025" b="0">
                          <a:solidFill>
                            <a:srgbClr val="FFFFFF"/>
                          </a:solidFill>
                          <a:latin typeface="Aptos"/>
                          <a:ea typeface="Aptos"/>
                          <a:cs typeface="Aptos"/>
                        </a:rPr>
                        <a:t>Accepted outcomes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900</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950</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025" b="0">
                          <a:solidFill>
                            <a:srgbClr val="FFFFFF"/>
                          </a:solidFill>
                          <a:latin typeface="Aptos"/>
                          <a:ea typeface="Aptos"/>
                          <a:cs typeface="Aptos"/>
                        </a:rPr>
                        <a:t>Allocated operating cost</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AED 20,000</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AED 18,000</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025" b="0">
                          <a:solidFill>
                            <a:srgbClr val="FFFFFF"/>
                          </a:solidFill>
                          <a:latin typeface="Aptos"/>
                          <a:ea typeface="Aptos"/>
                          <a:cs typeface="Aptos"/>
                        </a:rPr>
                        <a:t>Cost / accepted outcome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AED 22.22</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2025" b="0">
                          <a:solidFill>
                            <a:srgbClr val="FFFFFF"/>
                          </a:solidFill>
                          <a:latin typeface="Aptos"/>
                          <a:ea typeface="Aptos"/>
                          <a:cs typeface="Aptos"/>
                        </a:rPr>
                        <a:t>AED 18.95</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B99FBF7F-B9AE-4018-84DD-E37243B198C4}"/>
              </a:ext>
            </a:extLst>
          </p:cNvPr>
          <p:cNvSpPr>
            <a:spLocks xmlns:a="http://schemas.openxmlformats.org/drawingml/2006/main" noGrp="1"/>
          </p:cNvSpPr>
          <p:nvPr/>
        </p:nvSpPr>
        <p:spPr>
          <a:xfrm xmlns:a="http://schemas.openxmlformats.org/drawingml/2006/main">
            <a:off x="619125" y="56673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E6B65D"/>
                </a:solidFill>
                <a:latin typeface="Aptos"/>
                <a:ea typeface="Aptos"/>
                <a:cs typeface="Aptos"/>
              </a:defRPr>
            </a:defPPr>
          </a:lstStyle>
          <a:p xmlns:a="http://schemas.openxmlformats.org/drawingml/2006/main">
            <a:pPr>
              <a:defRPr sz="2250" b="1">
                <a:solidFill>
                  <a:srgbClr val="E6B65D"/>
                </a:solidFill>
                <a:latin typeface="Aptos"/>
                <a:ea typeface="Aptos"/>
                <a:cs typeface="Aptos"/>
              </a:defRPr>
            </a:pPr>
            <a:r>
              <a:rPr sz="2250" b="1">
                <a:solidFill>
                  <a:srgbClr val="E6B65D"/>
                </a:solidFill>
                <a:latin typeface="Aptos"/>
                <a:ea typeface="Aptos"/>
                <a:cs typeface="Aptos"/>
              </a:rPr>
              <a:t>≈14.7% lower allocated cost per accepted outcome</a:t>
            </a:r>
          </a:p>
        </p:txBody>
      </p:sp>
      <p:sp>
        <p:nvSpPr>
          <p:cNvPr id="4" name="">
            <a:extLst xmlns:a="http://schemas.openxmlformats.org/drawingml/2006/main">
              <a:ext uri="{FF2B5EF4-FFF2-40B4-BE49-F238E27FC236}">
                <a16:creationId xmlns:a16="http://schemas.microsoft.com/office/drawing/2014/main" id="{437D3DDF-23FA-4DE3-AEE8-DD6BA7AE1877}"/>
              </a:ext>
            </a:extLst>
          </p:cNvPr>
          <p:cNvSpPr>
            <a:spLocks xmlns:a="http://schemas.openxmlformats.org/drawingml/2006/main" noGrp="1"/>
          </p:cNvSpPr>
          <p:nvPr/>
        </p:nvSpPr>
        <p:spPr>
          <a:xfrm xmlns:a="http://schemas.openxmlformats.org/drawingml/2006/main">
            <a:off x="619125" y="6124575"/>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500" b="0">
                <a:solidFill>
                  <a:srgbClr val="CBD8E6"/>
                </a:solidFill>
                <a:latin typeface="Aptos"/>
                <a:ea typeface="Aptos"/>
                <a:cs typeface="Aptos"/>
              </a:defRPr>
            </a:defPPr>
          </a:lstStyle>
          <a:p xmlns:a="http://schemas.openxmlformats.org/drawingml/2006/main">
            <a:pPr>
              <a:defRPr sz="1500" b="0">
                <a:solidFill>
                  <a:srgbClr val="CBD8E6"/>
                </a:solidFill>
                <a:latin typeface="Aptos"/>
                <a:ea typeface="Aptos"/>
                <a:cs typeface="Aptos"/>
              </a:defRPr>
            </a:pPr>
            <a:r>
              <a:rPr sz="1500" b="0">
                <a:solidFill>
                  <a:srgbClr val="CBD8E6"/>
                </a:solidFill>
                <a:latin typeface="Aptos"/>
                <a:ea typeface="Aptos"/>
                <a:cs typeface="Aptos"/>
              </a:rPr>
              <a:t>Invented figures; excludes implementation investment; not cash savings or ROI</a:t>
            </a:r>
          </a:p>
        </p:txBody>
      </p:sp>
      <p:sp>
        <p:nvSpPr>
          <p:cNvPr id="5" name="">
            <a:extLst xmlns:a="http://schemas.openxmlformats.org/drawingml/2006/main">
              <a:ext uri="{FF2B5EF4-FFF2-40B4-BE49-F238E27FC236}">
                <a16:creationId xmlns:a16="http://schemas.microsoft.com/office/drawing/2014/main" id="{C9F270FA-FF84-450A-B4A9-497F60D04CBC}"/>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52B81F05-F622-4732-A2FF-315061980A1B}"/>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5 / 8</a:t>
            </a:r>
          </a:p>
        </p:txBody>
      </p:sp>
    </p:spTree>
    <p:extLst>
      <p:ext uri="{BB962C8B-B14F-4D97-AF65-F5344CB8AC3E}">
        <p14:creationId xmlns:p14="http://schemas.microsoft.com/office/powerpoint/2010/main" val="839330439"/>
      </p:ext>
    </p:extLst>
  </p:cSld>
</p:sld>
</file>

<file path=ppt/slides/slide6.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5DAC833-1F96-4748-9547-966D820858C4}"/>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Efficiency is not automatically cash savings</a:t>
            </a:r>
          </a:p>
        </p:txBody>
      </p:sp>
      <p:graphicFrame>
        <p:nvGraphicFramePr>
          <p:cNvPr id="2" name="">
            <a:extLst xmlns:a="http://schemas.openxmlformats.org/drawingml/2006/main">
              <a:ext uri="{FF2B5EF4-FFF2-40B4-BE49-F238E27FC236}">
                <a16:creationId xmlns:a16="http://schemas.microsoft.com/office/drawing/2014/main" id="{50B84FC4-88DE-42B5-962C-AD65C00ACD02}"/>
              </a:ext>
            </a:extLst>
          </p:cNvPr>
          <p:cNvGraphicFramePr/>
          <p:nvPr/>
        </p:nvGraphicFramePr>
        <p:xfrm>
          <a:off xmlns:a="http://schemas.openxmlformats.org/drawingml/2006/main" x="619125" y="2238375"/>
          <a:ext xmlns:a="http://schemas.openxmlformats.org/drawingml/2006/main" cx="10953750" cy="2952750"/>
        </p:xfrm>
        <a:graphic xmlns:a="http://schemas.openxmlformats.org/drawingml/2006/main">
          <a:graphicData uri="http://schemas.openxmlformats.org/drawingml/2006/table">
            <a:tbl>
              <a:tblPr/>
              <a:tblGrid>
                <a:gridCol w="5476875"/>
                <a:gridCol w="5476875"/>
              </a:tblGrid>
              <a:tr h="738188">
                <a:tc>
                  <a:txBody>
                    <a:bodyPr/>
                    <a:lstStyle/>
                    <a:p>
                      <a:r>
                        <a:rPr sz="2175" b="1">
                          <a:solidFill>
                            <a:srgbClr val="E6B65D"/>
                          </a:solidFill>
                          <a:latin typeface="Aptos"/>
                          <a:ea typeface="Aptos"/>
                          <a:cs typeface="Aptos"/>
                        </a:rPr>
                        <a:t>Benefit category</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175" b="1">
                          <a:solidFill>
                            <a:srgbClr val="E6B65D"/>
                          </a:solidFill>
                          <a:latin typeface="Aptos"/>
                          <a:ea typeface="Aptos"/>
                          <a:cs typeface="Aptos"/>
                        </a:rPr>
                        <a:t>Evidence required</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738188">
                <a:tc>
                  <a:txBody>
                    <a:bodyPr/>
                    <a:lstStyle/>
                    <a:p>
                      <a:r>
                        <a:rPr sz="2175" b="0">
                          <a:solidFill>
                            <a:srgbClr val="FFFFFF"/>
                          </a:solidFill>
                          <a:latin typeface="Aptos"/>
                          <a:ea typeface="Aptos"/>
                          <a:cs typeface="Aptos"/>
                        </a:rPr>
                        <a:t>Released capacity</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How the available hours are used</a:t>
                      </a:r>
                    </a:p>
                  </a:txBody>
                  <a:tcPr marL="91440" marR="91440" marT="45720" marB="45720">
                    <a:lnR w="9525">
                      <a:solidFill>
                        <a:srgbClr val="42566C"/>
                      </a:solidFill>
                      <a:prstDash val="solid"/>
                    </a:lnR>
                    <a:lnB w="9525">
                      <a:solidFill>
                        <a:srgbClr val="42566C"/>
                      </a:solidFill>
                      <a:prstDash val="solid"/>
                    </a:lnB>
                    <a:solidFill>
                      <a:srgbClr val="0C192B"/>
                    </a:solidFill>
                  </a:tcPr>
                </a:tc>
              </a:tr>
              <a:tr h="738188">
                <a:tc>
                  <a:txBody>
                    <a:bodyPr/>
                    <a:lstStyle/>
                    <a:p>
                      <a:r>
                        <a:rPr sz="2175" b="0">
                          <a:solidFill>
                            <a:srgbClr val="FFFFFF"/>
                          </a:solidFill>
                          <a:latin typeface="Aptos"/>
                          <a:ea typeface="Aptos"/>
                          <a:cs typeface="Aptos"/>
                        </a:rPr>
                        <a:t>Cash savings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An actual reduction in expenditure</a:t>
                      </a:r>
                    </a:p>
                  </a:txBody>
                  <a:tcPr marL="91440" marR="91440" marT="45720" marB="45720">
                    <a:lnR w="9525">
                      <a:solidFill>
                        <a:srgbClr val="42566C"/>
                      </a:solidFill>
                      <a:prstDash val="solid"/>
                    </a:lnR>
                    <a:lnB w="9525">
                      <a:solidFill>
                        <a:srgbClr val="42566C"/>
                      </a:solidFill>
                      <a:prstDash val="solid"/>
                    </a:lnB>
                    <a:solidFill>
                      <a:srgbClr val="0C192B"/>
                    </a:solidFill>
                  </a:tcPr>
                </a:tc>
              </a:tr>
              <a:tr h="738188">
                <a:tc>
                  <a:txBody>
                    <a:bodyPr/>
                    <a:lstStyle/>
                    <a:p>
                      <a:r>
                        <a:rPr sz="2175" b="0">
                          <a:solidFill>
                            <a:srgbClr val="FFFFFF"/>
                          </a:solidFill>
                          <a:latin typeface="Aptos"/>
                          <a:ea typeface="Aptos"/>
                          <a:cs typeface="Aptos"/>
                        </a:rPr>
                        <a:t>Avoided future cost</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A documented counterfactual</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822623C1-B78A-420F-B1F7-98E9CCC3BC8B}"/>
              </a:ext>
            </a:extLst>
          </p:cNvPr>
          <p:cNvSpPr>
            <a:spLocks xmlns:a="http://schemas.openxmlformats.org/drawingml/2006/main" noGrp="1"/>
          </p:cNvSpPr>
          <p:nvPr/>
        </p:nvSpPr>
        <p:spPr>
          <a:xfrm xmlns:a="http://schemas.openxmlformats.org/drawingml/2006/main">
            <a:off x="619125" y="571500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E6B65D"/>
                </a:solidFill>
                <a:latin typeface="Aptos"/>
                <a:ea typeface="Aptos"/>
                <a:cs typeface="Aptos"/>
              </a:defRPr>
            </a:defPPr>
          </a:lstStyle>
          <a:p xmlns:a="http://schemas.openxmlformats.org/drawingml/2006/main">
            <a:pPr>
              <a:defRPr sz="2250" b="1">
                <a:solidFill>
                  <a:srgbClr val="E6B65D"/>
                </a:solidFill>
                <a:latin typeface="Aptos"/>
                <a:ea typeface="Aptos"/>
                <a:cs typeface="Aptos"/>
              </a:defRPr>
            </a:pPr>
            <a:r>
              <a:rPr sz="2250" b="1">
                <a:solidFill>
                  <a:srgbClr val="E6B65D"/>
                </a:solidFill>
                <a:latin typeface="Aptos"/>
                <a:ea typeface="Aptos"/>
                <a:cs typeface="Aptos"/>
              </a:rPr>
              <a:t>Do not count the same hours more than once</a:t>
            </a:r>
          </a:p>
        </p:txBody>
      </p:sp>
      <p:sp>
        <p:nvSpPr>
          <p:cNvPr id="4" name="">
            <a:extLst xmlns:a="http://schemas.openxmlformats.org/drawingml/2006/main">
              <a:ext uri="{FF2B5EF4-FFF2-40B4-BE49-F238E27FC236}">
                <a16:creationId xmlns:a16="http://schemas.microsoft.com/office/drawing/2014/main" id="{26C07D11-DA35-44F2-A387-28649CB192DB}"/>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F489E9C3-BC7C-4E65-AAB8-09A4F62FC465}"/>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6 / 8</a:t>
            </a:r>
          </a:p>
        </p:txBody>
      </p:sp>
    </p:spTree>
    <p:extLst>
      <p:ext uri="{BB962C8B-B14F-4D97-AF65-F5344CB8AC3E}">
        <p14:creationId xmlns:p14="http://schemas.microsoft.com/office/powerpoint/2010/main" val="1901224489"/>
      </p:ext>
    </p:extLst>
  </p:cSld>
</p:sld>
</file>

<file path=ppt/slides/slide7.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E6E9FA0-B02F-454F-B958-09BC95AA2BC4}"/>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Quality and control belong in the decision</a:t>
            </a:r>
          </a:p>
        </p:txBody>
      </p:sp>
      <p:pic>
        <p:nvPicPr>
          <p:cNvPr id="2" name="">
            <a:extLst xmlns:a="http://schemas.openxmlformats.org/drawingml/2006/main">
              <a:ext uri="{FF2B5EF4-FFF2-40B4-BE49-F238E27FC236}">
                <a16:creationId xmlns:a16="http://schemas.microsoft.com/office/drawing/2014/main" id="{4A8686B1-E24E-41E0-848D-313D4D491215}"/>
              </a:ext>
            </a:extLst>
          </p:cNvPr>
          <p:cNvPicPr>
            <a:picLocks xmlns:a="http://schemas.openxmlformats.org/drawingml/2006/main" noChangeAspect="1"/>
          </p:cNvPicPr>
          <p:nvPr/>
        </p:nvPicPr>
        <p:blipFill>
          <a:blip xmlns:r="http://schemas.openxmlformats.org/officeDocument/2006/relationships" xmlns:a="http://schemas.openxmlformats.org/drawingml/2006/main" r:embed="R709a6cd3f3314dfd"/>
          <a:srcRect xmlns:a="http://schemas.openxmlformats.org/drawingml/2006/main" l="3252" t="0" r="3252" b="0"/>
          <a:stretch xmlns:a="http://schemas.openxmlformats.org/drawingml/2006/main">
            <a:fillRect l="0" t="0" r="0" b="0"/>
          </a:stretch>
        </p:blipFill>
        <p:spPr>
          <a:xfrm xmlns:a="http://schemas.openxmlformats.org/drawingml/2006/main">
            <a:off x="6096000" y="1857375"/>
            <a:ext cx="5476875" cy="39052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B5B815B-5724-41B2-85F3-706352A4DCB2}"/>
              </a:ext>
            </a:extLst>
          </p:cNvPr>
          <p:cNvSpPr>
            <a:spLocks xmlns:a="http://schemas.openxmlformats.org/drawingml/2006/main" noGrp="1"/>
          </p:cNvSpPr>
          <p:nvPr/>
        </p:nvSpPr>
        <p:spPr>
          <a:xfrm xmlns:a="http://schemas.openxmlformats.org/drawingml/2006/main">
            <a:off x="619125" y="2047875"/>
            <a:ext cx="4953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75" b="1">
                <a:solidFill>
                  <a:srgbClr val="E6B65D"/>
                </a:solidFill>
                <a:latin typeface="Aptos"/>
                <a:ea typeface="Aptos"/>
                <a:cs typeface="Aptos"/>
              </a:defRPr>
            </a:defPPr>
          </a:lstStyle>
          <a:p xmlns:a="http://schemas.openxmlformats.org/drawingml/2006/main">
            <a:pPr>
              <a:defRPr sz="2775" b="1">
                <a:solidFill>
                  <a:srgbClr val="E6B65D"/>
                </a:solidFill>
                <a:latin typeface="Aptos"/>
                <a:ea typeface="Aptos"/>
                <a:cs typeface="Aptos"/>
              </a:defRPr>
            </a:pPr>
            <a:r>
              <a:rPr sz="2775" b="1">
                <a:solidFill>
                  <a:srgbClr val="E6B65D"/>
                </a:solidFill>
                <a:latin typeface="Aptos"/>
                <a:ea typeface="Aptos"/>
                <a:cs typeface="Aptos"/>
              </a:rPr>
              <a:t>Compare similar cases</a:t>
            </a:r>
          </a:p>
        </p:txBody>
      </p:sp>
      <p:sp>
        <p:nvSpPr>
          <p:cNvPr id="4" name="">
            <a:extLst xmlns:a="http://schemas.openxmlformats.org/drawingml/2006/main">
              <a:ext uri="{FF2B5EF4-FFF2-40B4-BE49-F238E27FC236}">
                <a16:creationId xmlns:a16="http://schemas.microsoft.com/office/drawing/2014/main" id="{2C247D49-B367-4FC2-9C85-C159DA3CE22B}"/>
              </a:ext>
            </a:extLst>
          </p:cNvPr>
          <p:cNvSpPr>
            <a:spLocks xmlns:a="http://schemas.openxmlformats.org/drawingml/2006/main" noGrp="1"/>
          </p:cNvSpPr>
          <p:nvPr/>
        </p:nvSpPr>
        <p:spPr>
          <a:xfrm xmlns:a="http://schemas.openxmlformats.org/drawingml/2006/main">
            <a:off x="619125" y="3143250"/>
            <a:ext cx="495300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Consistent acceptance rules</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Record downstream correction</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Reconcile with business records</a:t>
            </a:r>
          </a:p>
        </p:txBody>
      </p:sp>
      <p:sp>
        <p:nvSpPr>
          <p:cNvPr id="5" name="">
            <a:extLst xmlns:a="http://schemas.openxmlformats.org/drawingml/2006/main">
              <a:ext uri="{FF2B5EF4-FFF2-40B4-BE49-F238E27FC236}">
                <a16:creationId xmlns:a16="http://schemas.microsoft.com/office/drawing/2014/main" id="{D6D81D10-20F7-48F8-8D09-B8E78CBAA8EF}"/>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78F26543-BF4B-4F5E-857A-8FF56461DB2C}"/>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7 / 8</a:t>
            </a:r>
          </a:p>
        </p:txBody>
      </p:sp>
    </p:spTree>
    <p:extLst>
      <p:ext uri="{BB962C8B-B14F-4D97-AF65-F5344CB8AC3E}">
        <p14:creationId xmlns:p14="http://schemas.microsoft.com/office/powerpoint/2010/main" val="1821534814"/>
      </p:ext>
    </p:extLst>
  </p:cSld>
</p:sld>
</file>

<file path=ppt/slides/slide8.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F3B4A9C-7852-4B2F-91A9-E29B14C5C24C}"/>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Scale, redesign or stop</a:t>
            </a:r>
          </a:p>
        </p:txBody>
      </p:sp>
      <p:sp>
        <p:nvSpPr>
          <p:cNvPr id="2" name="">
            <a:extLst xmlns:a="http://schemas.openxmlformats.org/drawingml/2006/main">
              <a:ext uri="{FF2B5EF4-FFF2-40B4-BE49-F238E27FC236}">
                <a16:creationId xmlns:a16="http://schemas.microsoft.com/office/drawing/2014/main" id="{69328381-A3E7-4FFC-BD0B-FE9527B0455E}"/>
              </a:ext>
            </a:extLst>
          </p:cNvPr>
          <p:cNvSpPr>
            <a:spLocks xmlns:a="http://schemas.openxmlformats.org/drawingml/2006/main" noGrp="1"/>
          </p:cNvSpPr>
          <p:nvPr/>
        </p:nvSpPr>
        <p:spPr>
          <a:xfrm xmlns:a="http://schemas.openxmlformats.org/drawingml/2006/main">
            <a:off x="619125" y="2238375"/>
            <a:ext cx="304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375" b="1">
                <a:solidFill>
                  <a:srgbClr val="42C8C2"/>
                </a:solidFill>
                <a:latin typeface="Aptos"/>
                <a:ea typeface="Aptos"/>
                <a:cs typeface="Aptos"/>
              </a:defRPr>
            </a:defPPr>
          </a:lstStyle>
          <a:p xmlns:a="http://schemas.openxmlformats.org/drawingml/2006/main">
            <a:pPr>
              <a:defRPr sz="3375" b="1">
                <a:solidFill>
                  <a:srgbClr val="42C8C2"/>
                </a:solidFill>
                <a:latin typeface="Aptos"/>
                <a:ea typeface="Aptos"/>
                <a:cs typeface="Aptos"/>
              </a:defRPr>
            </a:pPr>
            <a:r>
              <a:rPr sz="3375" b="1">
                <a:solidFill>
                  <a:srgbClr val="42C8C2"/>
                </a:solidFill>
                <a:latin typeface="Aptos"/>
                <a:ea typeface="Aptos"/>
                <a:cs typeface="Aptos"/>
              </a:rPr>
              <a:t>SCALE</a:t>
            </a:r>
          </a:p>
        </p:txBody>
      </p:sp>
      <p:sp>
        <p:nvSpPr>
          <p:cNvPr id="3" name="">
            <a:extLst xmlns:a="http://schemas.openxmlformats.org/drawingml/2006/main">
              <a:ext uri="{FF2B5EF4-FFF2-40B4-BE49-F238E27FC236}">
                <a16:creationId xmlns:a16="http://schemas.microsoft.com/office/drawing/2014/main" id="{B2996E45-8990-47D1-871F-18EE13661B0D}"/>
              </a:ext>
            </a:extLst>
          </p:cNvPr>
          <p:cNvSpPr>
            <a:spLocks xmlns:a="http://schemas.openxmlformats.org/drawingml/2006/main" noGrp="1"/>
          </p:cNvSpPr>
          <p:nvPr/>
        </p:nvSpPr>
        <p:spPr>
          <a:xfrm xmlns:a="http://schemas.openxmlformats.org/drawingml/2006/main">
            <a:off x="619125" y="3238500"/>
            <a:ext cx="3048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FFFFFF"/>
                </a:solidFill>
                <a:latin typeface="Aptos"/>
                <a:ea typeface="Aptos"/>
                <a:cs typeface="Aptos"/>
              </a:defRPr>
            </a:defPPr>
          </a:lstStyle>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Requirements met;</a:t>
            </a:r>
          </a:p>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credible investment case</a:t>
            </a:r>
          </a:p>
        </p:txBody>
      </p:sp>
      <p:sp>
        <p:nvSpPr>
          <p:cNvPr id="4" name="">
            <a:extLst xmlns:a="http://schemas.openxmlformats.org/drawingml/2006/main">
              <a:ext uri="{FF2B5EF4-FFF2-40B4-BE49-F238E27FC236}">
                <a16:creationId xmlns:a16="http://schemas.microsoft.com/office/drawing/2014/main" id="{EABE707E-57AA-4823-8BDB-8FFD559805F8}"/>
              </a:ext>
            </a:extLst>
          </p:cNvPr>
          <p:cNvSpPr>
            <a:spLocks xmlns:a="http://schemas.openxmlformats.org/drawingml/2006/main" noGrp="1"/>
          </p:cNvSpPr>
          <p:nvPr/>
        </p:nvSpPr>
        <p:spPr>
          <a:xfrm xmlns:a="http://schemas.openxmlformats.org/drawingml/2006/main">
            <a:off x="4572000" y="2238375"/>
            <a:ext cx="304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375" b="1">
                <a:solidFill>
                  <a:srgbClr val="E6B65D"/>
                </a:solidFill>
                <a:latin typeface="Aptos"/>
                <a:ea typeface="Aptos"/>
                <a:cs typeface="Aptos"/>
              </a:defRPr>
            </a:defPPr>
          </a:lstStyle>
          <a:p xmlns:a="http://schemas.openxmlformats.org/drawingml/2006/main">
            <a:pPr>
              <a:defRPr sz="3375" b="1">
                <a:solidFill>
                  <a:srgbClr val="E6B65D"/>
                </a:solidFill>
                <a:latin typeface="Aptos"/>
                <a:ea typeface="Aptos"/>
                <a:cs typeface="Aptos"/>
              </a:defRPr>
            </a:pPr>
            <a:r>
              <a:rPr sz="3375" b="1">
                <a:solidFill>
                  <a:srgbClr val="E6B65D"/>
                </a:solidFill>
                <a:latin typeface="Aptos"/>
                <a:ea typeface="Aptos"/>
                <a:cs typeface="Aptos"/>
              </a:rPr>
              <a:t>REDESIGN</a:t>
            </a:r>
          </a:p>
        </p:txBody>
      </p:sp>
      <p:sp>
        <p:nvSpPr>
          <p:cNvPr id="5" name="">
            <a:extLst xmlns:a="http://schemas.openxmlformats.org/drawingml/2006/main">
              <a:ext uri="{FF2B5EF4-FFF2-40B4-BE49-F238E27FC236}">
                <a16:creationId xmlns:a16="http://schemas.microsoft.com/office/drawing/2014/main" id="{7D1644EA-9A8A-44A2-8DCF-A5FE560DC037}"/>
              </a:ext>
            </a:extLst>
          </p:cNvPr>
          <p:cNvSpPr>
            <a:spLocks xmlns:a="http://schemas.openxmlformats.org/drawingml/2006/main" noGrp="1"/>
          </p:cNvSpPr>
          <p:nvPr/>
        </p:nvSpPr>
        <p:spPr>
          <a:xfrm xmlns:a="http://schemas.openxmlformats.org/drawingml/2006/main">
            <a:off x="4572000" y="3238500"/>
            <a:ext cx="3048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FFFFFF"/>
                </a:solidFill>
                <a:latin typeface="Aptos"/>
                <a:ea typeface="Aptos"/>
                <a:cs typeface="Aptos"/>
              </a:defRPr>
            </a:defPPr>
          </a:lstStyle>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Promising value;</a:t>
            </a:r>
          </a:p>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improve quality or cost</a:t>
            </a:r>
          </a:p>
        </p:txBody>
      </p:sp>
      <p:sp>
        <p:nvSpPr>
          <p:cNvPr id="6" name="">
            <a:extLst xmlns:a="http://schemas.openxmlformats.org/drawingml/2006/main">
              <a:ext uri="{FF2B5EF4-FFF2-40B4-BE49-F238E27FC236}">
                <a16:creationId xmlns:a16="http://schemas.microsoft.com/office/drawing/2014/main" id="{05C5A13F-6760-4CD8-B250-4868424BEA9C}"/>
              </a:ext>
            </a:extLst>
          </p:cNvPr>
          <p:cNvSpPr>
            <a:spLocks xmlns:a="http://schemas.openxmlformats.org/drawingml/2006/main" noGrp="1"/>
          </p:cNvSpPr>
          <p:nvPr/>
        </p:nvSpPr>
        <p:spPr>
          <a:xfrm xmlns:a="http://schemas.openxmlformats.org/drawingml/2006/main">
            <a:off x="8477250" y="2238375"/>
            <a:ext cx="3048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375" b="1">
                <a:solidFill>
                  <a:srgbClr val="FFFFFF"/>
                </a:solidFill>
                <a:latin typeface="Aptos"/>
                <a:ea typeface="Aptos"/>
                <a:cs typeface="Aptos"/>
              </a:defRPr>
            </a:defPPr>
          </a:lstStyle>
          <a:p xmlns:a="http://schemas.openxmlformats.org/drawingml/2006/main">
            <a:pPr>
              <a:defRPr sz="3375" b="1">
                <a:solidFill>
                  <a:srgbClr val="FFFFFF"/>
                </a:solidFill>
                <a:latin typeface="Aptos"/>
                <a:ea typeface="Aptos"/>
                <a:cs typeface="Aptos"/>
              </a:defRPr>
            </a:pPr>
            <a:r>
              <a:rPr sz="3375" b="1">
                <a:solidFill>
                  <a:srgbClr val="FFFFFF"/>
                </a:solidFill>
                <a:latin typeface="Aptos"/>
                <a:ea typeface="Aptos"/>
                <a:cs typeface="Aptos"/>
              </a:rPr>
              <a:t>PAUSE</a:t>
            </a:r>
          </a:p>
        </p:txBody>
      </p:sp>
      <p:sp>
        <p:nvSpPr>
          <p:cNvPr id="7" name="">
            <a:extLst xmlns:a="http://schemas.openxmlformats.org/drawingml/2006/main">
              <a:ext uri="{FF2B5EF4-FFF2-40B4-BE49-F238E27FC236}">
                <a16:creationId xmlns:a16="http://schemas.microsoft.com/office/drawing/2014/main" id="{97D2AD13-149F-40E1-8989-71F32FFFB10F}"/>
              </a:ext>
            </a:extLst>
          </p:cNvPr>
          <p:cNvSpPr>
            <a:spLocks xmlns:a="http://schemas.openxmlformats.org/drawingml/2006/main" noGrp="1"/>
          </p:cNvSpPr>
          <p:nvPr/>
        </p:nvSpPr>
        <p:spPr>
          <a:xfrm xmlns:a="http://schemas.openxmlformats.org/drawingml/2006/main">
            <a:off x="8477250" y="3238500"/>
            <a:ext cx="3048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FFFFFF"/>
                </a:solidFill>
                <a:latin typeface="Aptos"/>
                <a:ea typeface="Aptos"/>
                <a:cs typeface="Aptos"/>
              </a:defRPr>
            </a:defPPr>
          </a:lstStyle>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Controls fail or</a:t>
            </a:r>
          </a:p>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case is not justified</a:t>
            </a:r>
          </a:p>
        </p:txBody>
      </p:sp>
      <p:sp>
        <p:nvSpPr>
          <p:cNvPr id="8" name="">
            <a:extLst xmlns:a="http://schemas.openxmlformats.org/drawingml/2006/main">
              <a:ext uri="{FF2B5EF4-FFF2-40B4-BE49-F238E27FC236}">
                <a16:creationId xmlns:a16="http://schemas.microsoft.com/office/drawing/2014/main" id="{6B406231-F532-4846-AC19-DF318E100ED5}"/>
              </a:ext>
            </a:extLst>
          </p:cNvPr>
          <p:cNvSpPr>
            <a:spLocks xmlns:a="http://schemas.openxmlformats.org/drawingml/2006/main" noGrp="1"/>
          </p:cNvSpPr>
          <p:nvPr/>
        </p:nvSpPr>
        <p:spPr>
          <a:xfrm xmlns:a="http://schemas.openxmlformats.org/drawingml/2006/main">
            <a:off x="619125" y="566737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E6B65D"/>
                </a:solidFill>
                <a:latin typeface="Aptos"/>
                <a:ea typeface="Aptos"/>
                <a:cs typeface="Aptos"/>
              </a:defRPr>
            </a:defPPr>
          </a:lstStyle>
          <a:p xmlns:a="http://schemas.openxmlformats.org/drawingml/2006/main">
            <a:pPr>
              <a:defRPr sz="2175" b="0">
                <a:solidFill>
                  <a:srgbClr val="E6B65D"/>
                </a:solidFill>
                <a:latin typeface="Aptos"/>
                <a:ea typeface="Aptos"/>
                <a:cs typeface="Aptos"/>
              </a:defRPr>
            </a:pPr>
            <a:r>
              <a:rPr sz="2175" b="0">
                <a:solidFill>
                  <a:srgbClr val="E6B65D"/>
                </a:solidFill>
                <a:latin typeface="Aptos"/>
                <a:ea typeface="Aptos"/>
                <a:cs typeface="Aptos"/>
              </a:rPr>
              <a:t>Full article and scorecard: ahmad.alshami.website</a:t>
            </a:r>
          </a:p>
        </p:txBody>
      </p:sp>
      <p:sp>
        <p:nvSpPr>
          <p:cNvPr id="9" name="">
            <a:extLst xmlns:a="http://schemas.openxmlformats.org/drawingml/2006/main">
              <a:ext uri="{FF2B5EF4-FFF2-40B4-BE49-F238E27FC236}">
                <a16:creationId xmlns:a16="http://schemas.microsoft.com/office/drawing/2014/main" id="{2C8C211F-09BF-4230-BBCD-8540C0D08625}"/>
              </a:ext>
            </a:extLst>
          </p:cNvPr>
          <p:cNvSpPr>
            <a:spLocks xmlns:a="http://schemas.openxmlformats.org/drawingml/2006/main" noGrp="1"/>
          </p:cNvSpPr>
          <p:nvPr/>
        </p:nvSpPr>
        <p:spPr>
          <a:xfrm xmlns:a="http://schemas.openxmlformats.org/drawingml/2006/main">
            <a:off x="619125" y="65436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E6B65D"/>
                </a:solidFill>
                <a:latin typeface="Aptos"/>
                <a:ea typeface="Aptos"/>
                <a:cs typeface="Aptos"/>
              </a:defRPr>
            </a:defPPr>
          </a:lstStyle>
          <a:p xmlns:a="http://schemas.openxmlformats.org/drawingml/2006/main">
            <a:pPr>
              <a:defRPr sz="1350" b="0">
                <a:solidFill>
                  <a:srgbClr val="E6B65D"/>
                </a:solidFill>
                <a:latin typeface="Aptos"/>
                <a:ea typeface="Aptos"/>
                <a:cs typeface="Aptos"/>
              </a:defRPr>
            </a:pPr>
            <a:r>
              <a:rPr sz="1350" b="0">
                <a:solidFill>
                  <a:srgbClr val="E6B65D"/>
                </a:solidFill>
                <a:latin typeface="Aptos"/>
                <a:ea typeface="Aptos"/>
                <a:cs typeface="Aptos"/>
              </a:rPr>
              <a:t>ahmad.alshami.website</a:t>
            </a:r>
          </a:p>
        </p:txBody>
      </p:sp>
      <p:sp>
        <p:nvSpPr>
          <p:cNvPr id="10" name="">
            <a:extLst xmlns:a="http://schemas.openxmlformats.org/drawingml/2006/main">
              <a:ext uri="{FF2B5EF4-FFF2-40B4-BE49-F238E27FC236}">
                <a16:creationId xmlns:a16="http://schemas.microsoft.com/office/drawing/2014/main" id="{680750EF-309D-47D0-B78D-9F12D41715D4}"/>
              </a:ext>
            </a:extLst>
          </p:cNvPr>
          <p:cNvSpPr>
            <a:spLocks xmlns:a="http://schemas.openxmlformats.org/drawingml/2006/main" noGrp="1"/>
          </p:cNvSpPr>
          <p:nvPr/>
        </p:nvSpPr>
        <p:spPr>
          <a:xfrm xmlns:a="http://schemas.openxmlformats.org/drawingml/2006/main">
            <a:off x="10668000" y="65436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350" b="0">
                <a:solidFill>
                  <a:srgbClr val="CBD8E6"/>
                </a:solidFill>
                <a:latin typeface="Aptos"/>
                <a:ea typeface="Aptos"/>
                <a:cs typeface="Aptos"/>
              </a:defRPr>
            </a:defPPr>
          </a:lstStyle>
          <a:p xmlns:a="http://schemas.openxmlformats.org/drawingml/2006/main">
            <a:pPr>
              <a:defRPr sz="1350" b="0">
                <a:solidFill>
                  <a:srgbClr val="CBD8E6"/>
                </a:solidFill>
                <a:latin typeface="Aptos"/>
                <a:ea typeface="Aptos"/>
                <a:cs typeface="Aptos"/>
              </a:defRPr>
            </a:pPr>
            <a:r>
              <a:rPr sz="1350" b="0">
                <a:solidFill>
                  <a:srgbClr val="CBD8E6"/>
                </a:solidFill>
                <a:latin typeface="Aptos"/>
                <a:ea typeface="Aptos"/>
                <a:cs typeface="Aptos"/>
              </a:rPr>
              <a:t>8 / 8</a:t>
            </a:r>
          </a:p>
        </p:txBody>
      </p:sp>
    </p:spTree>
    <p:extLst>
      <p:ext uri="{BB962C8B-B14F-4D97-AF65-F5344CB8AC3E}">
        <p14:creationId xmlns:p14="http://schemas.microsoft.com/office/powerpoint/2010/main" val="4831685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2026-10-16T11:40:07.3980000Z</dcterms:created>
  <dcterms:modified xsi:type="dcterms:W3CDTF">2026-10-16T11:40:07.3980000Z</dcterms:modified>
</coreProperties>
</file>