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7afd30229544ec0" /><Relationship Type="http://schemas.openxmlformats.org/officeDocument/2006/relationships/extended-properties" Target="/docProps/app.xml" Id="R7ab1d14b44cb4c86" /><Relationship Type="http://schemas.openxmlformats.org/officeDocument/2006/relationships/officeDocument" Target="/ppt/presentation.xml" Id="R6de31b3af8fd4f6b" /></Relationships>
</file>

<file path=ppt/presentation.xml><?xml version="1.0" encoding="utf-8"?>
<p:presentation xmlns:p="http://schemas.openxmlformats.org/presentationml/2006/main">
  <p:sldMasterIdLst>
    <p:sldMasterId xmlns:r="http://schemas.openxmlformats.org/officeDocument/2006/relationships" id="2147483648" r:id="R2488e83f59e24221"/>
  </p:sldMasterIdLst>
  <p:notesMasterIdLst>
    <p:notesMasterId xmlns:r="http://schemas.openxmlformats.org/officeDocument/2006/relationships" r:id="Rc33018d6085547ee"/>
  </p:notesMasterIdLst>
  <p:sldIdLst>
    <p:sldId xmlns:r="http://schemas.openxmlformats.org/officeDocument/2006/relationships" id="256" r:id="R1cd007d4e7b54eca"/>
    <p:sldId xmlns:r="http://schemas.openxmlformats.org/officeDocument/2006/relationships" id="257" r:id="Rcd1091571a424875"/>
    <p:sldId xmlns:r="http://schemas.openxmlformats.org/officeDocument/2006/relationships" id="258" r:id="Rdf3523e32aa54aef"/>
    <p:sldId xmlns:r="http://schemas.openxmlformats.org/officeDocument/2006/relationships" id="259" r:id="R4a500adf0e7449e0"/>
    <p:sldId xmlns:r="http://schemas.openxmlformats.org/officeDocument/2006/relationships" id="260" r:id="R38b52ee7074241a7"/>
    <p:sldId xmlns:r="http://schemas.openxmlformats.org/officeDocument/2006/relationships" id="261" r:id="Rd790244373b04728"/>
    <p:sldId xmlns:r="http://schemas.openxmlformats.org/officeDocument/2006/relationships" id="262" r:id="R0d9a6aabafb74580"/>
    <p:sldId xmlns:r="http://schemas.openxmlformats.org/officeDocument/2006/relationships" id="263" r:id="Raeb1f295d942428c"/>
    <p:sldId xmlns:r="http://schemas.openxmlformats.org/officeDocument/2006/relationships" id="264" r:id="R90eafaf85703440f"/>
    <p:sldId xmlns:r="http://schemas.openxmlformats.org/officeDocument/2006/relationships" id="265" r:id="Re34037f2cc084f1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66cdbd09a8b4b0b" /><Relationship Type="http://schemas.openxmlformats.org/officeDocument/2006/relationships/slideMaster" Target="/ppt/slideMasters/slideMaster1.xml" Id="R2488e83f59e24221" /><Relationship Type="http://schemas.openxmlformats.org/officeDocument/2006/relationships/notesMaster" Target="/ppt/notesMasters/notesMaster1.xml" Id="Rc33018d6085547ee" /><Relationship Type="http://schemas.openxmlformats.org/officeDocument/2006/relationships/presProps" Target="/ppt/presProps.xml" Id="Ra044c34653fc48b1" /><Relationship Type="http://schemas.openxmlformats.org/officeDocument/2006/relationships/tableStyles" Target="/ppt/tableStyles.xml" Id="R7cedb18201dd4f65" /><Relationship Type="http://schemas.openxmlformats.org/officeDocument/2006/relationships/slide" Target="/ppt/slides/slide1.xml" Id="R1cd007d4e7b54eca" /><Relationship Type="http://schemas.openxmlformats.org/officeDocument/2006/relationships/slide" Target="/ppt/slides/slide2.xml" Id="Rcd1091571a424875" /><Relationship Type="http://schemas.openxmlformats.org/officeDocument/2006/relationships/slide" Target="/ppt/slides/slide3.xml" Id="Rdf3523e32aa54aef" /><Relationship Type="http://schemas.openxmlformats.org/officeDocument/2006/relationships/slide" Target="/ppt/slides/slide4.xml" Id="R4a500adf0e7449e0" /><Relationship Type="http://schemas.openxmlformats.org/officeDocument/2006/relationships/slide" Target="/ppt/slides/slide5.xml" Id="R38b52ee7074241a7" /><Relationship Type="http://schemas.openxmlformats.org/officeDocument/2006/relationships/slide" Target="/ppt/slides/slide6.xml" Id="Rd790244373b04728" /><Relationship Type="http://schemas.openxmlformats.org/officeDocument/2006/relationships/slide" Target="/ppt/slides/slide7.xml" Id="R0d9a6aabafb74580" /><Relationship Type="http://schemas.openxmlformats.org/officeDocument/2006/relationships/slide" Target="/ppt/slides/slide8.xml" Id="Raeb1f295d942428c" /><Relationship Type="http://schemas.openxmlformats.org/officeDocument/2006/relationships/slide" Target="/ppt/slides/slide9.xml" Id="R90eafaf85703440f" /><Relationship Type="http://schemas.openxmlformats.org/officeDocument/2006/relationships/slide" Target="/ppt/slides/slide10.xml" Id="Re34037f2cc084f1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4aa891b37ee4e1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a1e0bcef9ca40fa" /><Relationship Type="http://schemas.openxmlformats.org/officeDocument/2006/relationships/notesMaster" Target="/ppt/notesMasters/notesMaster1.xml" Id="R7f2bf6f58d6c4fb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156daf570854826" /><Relationship Type="http://schemas.openxmlformats.org/officeDocument/2006/relationships/notesMaster" Target="/ppt/notesMasters/notesMaster1.xml" Id="R369d93b172834f71" /></Relationships>
</file>

<file path=ppt/notesSlides/_rels/notesSlide3.xml.rels>&#65279;<?xml version="1.0" encoding="utf-8"?><Relationships xmlns="http://schemas.openxmlformats.org/package/2006/relationships"><Relationship Type="http://schemas.openxmlformats.org/officeDocument/2006/relationships/slide" Target="/ppt/slides/slide3.xml" Id="R291af33d39fb4f7b" /><Relationship Type="http://schemas.openxmlformats.org/officeDocument/2006/relationships/notesMaster" Target="/ppt/notesMasters/notesMaster1.xml" Id="R213a5a103f5a4cdc" /></Relationships>
</file>

<file path=ppt/notesSlides/_rels/notesSlide4.xml.rels>&#65279;<?xml version="1.0" encoding="utf-8"?><Relationships xmlns="http://schemas.openxmlformats.org/package/2006/relationships"><Relationship Type="http://schemas.openxmlformats.org/officeDocument/2006/relationships/slide" Target="/ppt/slides/slide4.xml" Id="R8f4836c50aa64997" /><Relationship Type="http://schemas.openxmlformats.org/officeDocument/2006/relationships/notesMaster" Target="/ppt/notesMasters/notesMaster1.xml" Id="R9ce35dda8cb1491a" /></Relationships>
</file>

<file path=ppt/notesSlides/_rels/notesSlide5.xml.rels>&#65279;<?xml version="1.0" encoding="utf-8"?><Relationships xmlns="http://schemas.openxmlformats.org/package/2006/relationships"><Relationship Type="http://schemas.openxmlformats.org/officeDocument/2006/relationships/slide" Target="/ppt/slides/slide5.xml" Id="R5c18da84a4fe4a6a" /><Relationship Type="http://schemas.openxmlformats.org/officeDocument/2006/relationships/notesMaster" Target="/ppt/notesMasters/notesMaster1.xml" Id="Rbb82443a9b9e48dd" /></Relationships>
</file>

<file path=ppt/notesSlides/_rels/notesSlide6.xml.rels>&#65279;<?xml version="1.0" encoding="utf-8"?><Relationships xmlns="http://schemas.openxmlformats.org/package/2006/relationships"><Relationship Type="http://schemas.openxmlformats.org/officeDocument/2006/relationships/slide" Target="/ppt/slides/slide6.xml" Id="Rfc7f3f8a07b1442f" /><Relationship Type="http://schemas.openxmlformats.org/officeDocument/2006/relationships/notesMaster" Target="/ppt/notesMasters/notesMaster1.xml" Id="R68e6bb5194514e65" /></Relationships>
</file>

<file path=ppt/notesSlides/_rels/notesSlide7.xml.rels>&#65279;<?xml version="1.0" encoding="utf-8"?><Relationships xmlns="http://schemas.openxmlformats.org/package/2006/relationships"><Relationship Type="http://schemas.openxmlformats.org/officeDocument/2006/relationships/slide" Target="/ppt/slides/slide7.xml" Id="Rb2e001041fed4ddb" /><Relationship Type="http://schemas.openxmlformats.org/officeDocument/2006/relationships/notesMaster" Target="/ppt/notesMasters/notesMaster1.xml" Id="Rba00c9db8c554777" /></Relationships>
</file>

<file path=ppt/notesSlides/_rels/notesSlide8.xml.rels>&#65279;<?xml version="1.0" encoding="utf-8"?><Relationships xmlns="http://schemas.openxmlformats.org/package/2006/relationships"><Relationship Type="http://schemas.openxmlformats.org/officeDocument/2006/relationships/slide" Target="/ppt/slides/slide8.xml" Id="R18c306a7739a4cd6" /><Relationship Type="http://schemas.openxmlformats.org/officeDocument/2006/relationships/notesMaster" Target="/ppt/notesMasters/notesMaster1.xml" Id="Re4dd0f7db4244e98" /></Relationships>
</file>

<file path=ppt/notesSlides/_rels/notesSlide9.xml.rels>&#65279;<?xml version="1.0" encoding="utf-8"?><Relationships xmlns="http://schemas.openxmlformats.org/package/2006/relationships"><Relationship Type="http://schemas.openxmlformats.org/officeDocument/2006/relationships/slide" Target="/ppt/slides/slide9.xml" Id="R7878a42961fc467e" /><Relationship Type="http://schemas.openxmlformats.org/officeDocument/2006/relationships/notesMaster" Target="/ppt/notesMasters/notesMaster1.xml" Id="Rca169cd8a4fc43b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539b8c1a91548c1" /><Relationship Type="http://schemas.openxmlformats.org/officeDocument/2006/relationships/notesMaster" Target="/ppt/notesMasters/notesMaster1.xml" Id="R78c22388e2554bc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enterprise architecture repository should help answer a practical question. What is this agent allowed to do, for which business outcome, under whose authority, and with what evidence that it works? In this presentation, we explore the changes needed to support a multi-agent enterprise. We will connect business architecture to agent services, trusted data, approval controls, and operational evidence. The procurement example is a conceptual design, not a reported client implementation.</a:t>
            </a:r>
          </a:p>
          <a:p xmlns:a="http://schemas.openxmlformats.org/drawingml/2006/main">
            <a:r>
              <a:t/>
            </a:r>
          </a:p>
          <a:p xmlns:a="http://schemas.openxmlformats.org/drawingml/2006/main">
            <a:r>
              <a:t>Sources: McKinsey, 12 March2026: https://www.mckinsey.com/capabilities/mckinsey-technology/our-insights/rethinking-enterprise-architecture-for-the-agentic-era</a:t>
            </a:r>
          </a:p>
          <a:p xmlns:a="http://schemas.openxmlformats.org/drawingml/2006/main">
            <a:r>
              <a:t>Microsoft Learn,6 July2026: https://learn.microsoft.com/en-us/agents/architecture/multi-agent-patterns</a:t>
            </a:r>
          </a:p>
          <a:p xmlns:a="http://schemas.openxmlformats.org/drawingml/2006/main">
            <a:r>
              <a:t>Author proposed repository profile using3.2 concepts; no official AI metatype. Procurement example hypothetical. Generated conceptual illustrations. Generic synthesized American Michael narration, not Ahmad voice.</a:t>
            </a:r>
          </a:p>
          <a:p xmlns:a="http://schemas.openxmlformats.org/drawingml/2006/main">
            <a:r>
              <a:t>Article: https://ahmad.alshami.website/blog/transformation-ai-insights-7/is-your-ea-repository-ready-for-the-multi-agent-enterprise-25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Application inventories and infrastructure diagrams still matter. But agents introduce additional dependencies: the tools they can invoke, the information they rely on, and the actions they can take across business domains. McKinsey describes an incremental modernization path that retains existing enterprise systems while introducing agent coordination. Microsoft highlights least privilege, task contracts, auditability, and human approval for high-impact actions. My recommendation is to make these concerns traceable in the repository, so architecture decisions remain connected to what is deployed.</a:t>
            </a:r>
          </a:p>
          <a:p xmlns:a="http://schemas.openxmlformats.org/drawingml/2006/main">
            <a:r>
              <a:t/>
            </a:r>
          </a:p>
          <a:p xmlns:a="http://schemas.openxmlformats.org/drawingml/2006/main">
            <a:r>
              <a:t>Sources: McKinsey, 12 March2026: https://www.mckinsey.com/capabilities/mckinsey-technology/our-insights/rethinking-enterprise-architecture-for-the-agentic-era</a:t>
            </a:r>
          </a:p>
          <a:p xmlns:a="http://schemas.openxmlformats.org/drawingml/2006/main">
            <a:r>
              <a:t>Microsoft Learn,6 July2026: https://learn.microsoft.com/en-us/agents/architecture/multi-agent-patterns</a:t>
            </a:r>
          </a:p>
          <a:p xmlns:a="http://schemas.openxmlformats.org/drawingml/2006/main">
            <a:r>
              <a:t>Author proposed repository profile using3.2 concepts; no official AI metatype. Procurement example hypothetical. Generated conceptual illustrations. Generic synthesized American Michael narration, not Ahmad voice.</a:t>
            </a:r>
          </a:p>
          <a:p xmlns:a="http://schemas.openxmlformats.org/drawingml/2006/main">
            <a:r>
              <a:t>Article: https://ahmad.alshami.website/blog/transformation-ai-insights-7/is-your-ea-repository-ready-for-the-multi-agent-enterprise-25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supplier selection, the desired outcome might be faster evaluation while preserving purchasing controls. Supplier sourcing and selection is the capability. Gathering evidence, assessing risk, comparing options, and approving a commitment are the work. Business architecture identifies the accountable owners and the information needed for those decisions. Enterprise architecture connects that design to applications, data, services, and infrastructure. A capability does not automatically become one agent. Several agents may support one capability, or a simpler deterministic workflow may be sufficient.</a:t>
            </a:r>
          </a:p>
          <a:p xmlns:a="http://schemas.openxmlformats.org/drawingml/2006/main">
            <a:r>
              <a:t/>
            </a:r>
          </a:p>
          <a:p xmlns:a="http://schemas.openxmlformats.org/drawingml/2006/main">
            <a:r>
              <a:t>Sources: McKinsey, 12 March2026: https://www.mckinsey.com/capabilities/mckinsey-technology/our-insights/rethinking-enterprise-architecture-for-the-agentic-era</a:t>
            </a:r>
          </a:p>
          <a:p xmlns:a="http://schemas.openxmlformats.org/drawingml/2006/main">
            <a:r>
              <a:t>Microsoft Learn,6 July2026: https://learn.microsoft.com/en-us/agents/architecture/multi-agent-patterns</a:t>
            </a:r>
          </a:p>
          <a:p xmlns:a="http://schemas.openxmlformats.org/drawingml/2006/main">
            <a:r>
              <a:t>Author proposed repository profile using3.2 concepts; no official AI metatype. Procurement example hypothetical. Generated conceptual illustrations. Generic synthesized American Michael narration, not Ahmad voice.</a:t>
            </a:r>
          </a:p>
          <a:p xmlns:a="http://schemas.openxmlformats.org/drawingml/2006/main">
            <a:r>
              <a:t>Article: https://ahmad.alshami.website/blog/transformation-ai-insights-7/is-your-ea-repository-ready-for-the-multi-agent-enterprise-25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Reading a supplier record, recommending a supplier, and committing company funds are different actions. The repository should distinguish them. A software agent can be represented as an application component, while the accountable human or organization remains a business actor or role. Document the permitted actions, approval conditions, escalation route, and operational fallback. An agent performing a task does not inherit accountability for the business decision. The architecture model records the boundary; runtime authorization and workflow controls must enforce it.</a:t>
            </a:r>
          </a:p>
          <a:p xmlns:a="http://schemas.openxmlformats.org/drawingml/2006/main">
            <a:r>
              <a:t/>
            </a:r>
          </a:p>
          <a:p xmlns:a="http://schemas.openxmlformats.org/drawingml/2006/main">
            <a:r>
              <a:t>Sources: McKinsey, 12 March2026: https://www.mckinsey.com/capabilities/mckinsey-technology/our-insights/rethinking-enterprise-architecture-for-the-agentic-era</a:t>
            </a:r>
          </a:p>
          <a:p xmlns:a="http://schemas.openxmlformats.org/drawingml/2006/main">
            <a:r>
              <a:t>Microsoft Learn,6 July2026: https://learn.microsoft.com/en-us/agents/architecture/multi-agent-patterns</a:t>
            </a:r>
          </a:p>
          <a:p xmlns:a="http://schemas.openxmlformats.org/drawingml/2006/main">
            <a:r>
              <a:t>Author proposed repository profile using3.2 concepts; no official AI metatype. Procurement example hypothetical. Generated conceptual illustrations. Generic synthesized American Michael narration, not Ahmad voice.</a:t>
            </a:r>
          </a:p>
          <a:p xmlns:a="http://schemas.openxmlformats.org/drawingml/2006/main">
            <a:r>
              <a:t>Article: https://ahmad.alshami.website/blog/transformation-ai-insights-7/is-your-ea-repository-ready-for-the-multi-agent-enterprise-25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our procurement example, a supplier evidence agent retrieves approved supplier records. A risk agent evaluates the evidence against policy. An orchestrator combines the results into a supplier recommendation. The procurement approver reviews the recommendation and authorizes the commitment. Only then should the enterprise system create the approved purchase order. Each step has a different purpose and permission boundary. The downloadable ArchiMate model records components, functions, services, data objects, and approval responsibilities. Its preview simplifies routing; the relationship guide contains the complete register.</a:t>
            </a:r>
          </a:p>
          <a:p xmlns:a="http://schemas.openxmlformats.org/drawingml/2006/main">
            <a:r>
              <a:t/>
            </a:r>
          </a:p>
          <a:p xmlns:a="http://schemas.openxmlformats.org/drawingml/2006/main">
            <a:r>
              <a:t>Sources: McKinsey, 12 March2026: https://www.mckinsey.com/capabilities/mckinsey-technology/our-insights/rethinking-enterprise-architecture-for-the-agentic-era</a:t>
            </a:r>
          </a:p>
          <a:p xmlns:a="http://schemas.openxmlformats.org/drawingml/2006/main">
            <a:r>
              <a:t>Microsoft Learn,6 July2026: https://learn.microsoft.com/en-us/agents/architecture/multi-agent-patterns</a:t>
            </a:r>
          </a:p>
          <a:p xmlns:a="http://schemas.openxmlformats.org/drawingml/2006/main">
            <a:r>
              <a:t>Author proposed repository profile using3.2 concepts; no official AI metatype. Procurement example hypothetical. Generated conceptual illustrations. Generic synthesized American Michael narration, not Ahmad voice.</a:t>
            </a:r>
          </a:p>
          <a:p xmlns:a="http://schemas.openxmlformats.org/drawingml/2006/main">
            <a:r>
              <a:t>Article: https://ahmad.alshami.website/blog/transformation-ai-insights-7/is-your-ea-repository-ready-for-the-multi-agent-enterprise-25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existing modelling concepts consistently. Goals, outcomes, capabilities, and value streams capture business purpose. Business actors, roles, and processes capture responsibility and work. Application components, functions, and services describe the agent-enabled application design. Data objects and artifacts distinguish logical information from deployed files and configuration. Requirements, constraints, assessments, and gaps support controls and change. These are proposed conventions using familiar ArchiMate three point two concepts, not an official AI extension. Check the version and relationship rules implemented in your repository before importing or changing definitions.</a:t>
            </a:r>
          </a:p>
          <a:p xmlns:a="http://schemas.openxmlformats.org/drawingml/2006/main">
            <a:r>
              <a:t/>
            </a:r>
          </a:p>
          <a:p xmlns:a="http://schemas.openxmlformats.org/drawingml/2006/main">
            <a:r>
              <a:t>Sources: McKinsey, 12 March2026: https://www.mckinsey.com/capabilities/mckinsey-technology/our-insights/rethinking-enterprise-architecture-for-the-agentic-era</a:t>
            </a:r>
          </a:p>
          <a:p xmlns:a="http://schemas.openxmlformats.org/drawingml/2006/main">
            <a:r>
              <a:t>Microsoft Learn,6 July2026: https://learn.microsoft.com/en-us/agents/architecture/multi-agent-patterns</a:t>
            </a:r>
          </a:p>
          <a:p xmlns:a="http://schemas.openxmlformats.org/drawingml/2006/main">
            <a:r>
              <a:t>Author proposed repository profile using3.2 concepts; no official AI metatype. Procurement example hypothetical. Generated conceptual illustrations. Generic synthesized American Michael narration, not Ahmad voice.</a:t>
            </a:r>
          </a:p>
          <a:p xmlns:a="http://schemas.openxmlformats.org/drawingml/2006/main">
            <a:r>
              <a:t>Article: https://ahmad.alshami.website/blog/transformation-ai-insights-7/is-your-ea-repository-ready-for-the-multi-agent-enterprise-25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each agent, identify the authoritative sources, their custodians, and the permitted read and write actions. Supplier evidence should come from approved records, with traceable provenance and freshness expectations. Tool contracts should describe allowed operations and required inputs. Keep secrets out of architecture records. MCP can support tool access, and A2A can support agent interaction, but neither settles business decision rights. The repository should connect integration contracts to the authority behind them. The control plane and operational systems must enforce those permissions.</a:t>
            </a:r>
          </a:p>
          <a:p xmlns:a="http://schemas.openxmlformats.org/drawingml/2006/main">
            <a:r>
              <a:t/>
            </a:r>
          </a:p>
          <a:p xmlns:a="http://schemas.openxmlformats.org/drawingml/2006/main">
            <a:r>
              <a:t>Sources: McKinsey, 12 March2026: https://www.mckinsey.com/capabilities/mckinsey-technology/our-insights/rethinking-enterprise-architecture-for-the-agentic-era</a:t>
            </a:r>
          </a:p>
          <a:p xmlns:a="http://schemas.openxmlformats.org/drawingml/2006/main">
            <a:r>
              <a:t>Microsoft Learn,6 July2026: https://learn.microsoft.com/en-us/agents/architecture/multi-agent-patterns</a:t>
            </a:r>
          </a:p>
          <a:p xmlns:a="http://schemas.openxmlformats.org/drawingml/2006/main">
            <a:r>
              <a:t>Author proposed repository profile using3.2 concepts; no official AI metatype. Procurement example hypothetical. Generated conceptual illustrations. Generic synthesized American Michael narration, not Ahmad voice.</a:t>
            </a:r>
          </a:p>
          <a:p xmlns:a="http://schemas.openxmlformats.org/drawingml/2006/main">
            <a:r>
              <a:t>Article: https://ahmad.alshami.website/blog/transformation-ai-insights-7/is-your-ea-repository-ready-for-the-multi-agent-enterprise-25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model upgrade can change recommendation quality, cost, latency, or behaviour at an approval boundary. Before release, identify which workflows consume the affected agent, which policies and datasets it relies on, and which owners must approve the change. Link the deployed version to relevant evaluation results and operational dashboards. Keep full execution logs in their operational systems. The repository needs stable references for impact analysis, rather than a second copy of every log. Define who maintains each record and when it is reviewed.</a:t>
            </a:r>
          </a:p>
          <a:p xmlns:a="http://schemas.openxmlformats.org/drawingml/2006/main">
            <a:r>
              <a:t/>
            </a:r>
          </a:p>
          <a:p xmlns:a="http://schemas.openxmlformats.org/drawingml/2006/main">
            <a:r>
              <a:t>Sources: McKinsey, 12 March2026: https://www.mckinsey.com/capabilities/mckinsey-technology/our-insights/rethinking-enterprise-architecture-for-the-agentic-era</a:t>
            </a:r>
          </a:p>
          <a:p xmlns:a="http://schemas.openxmlformats.org/drawingml/2006/main">
            <a:r>
              <a:t>Microsoft Learn,6 July2026: https://learn.microsoft.com/en-us/agents/architecture/multi-agent-patterns</a:t>
            </a:r>
          </a:p>
          <a:p xmlns:a="http://schemas.openxmlformats.org/drawingml/2006/main">
            <a:r>
              <a:t>Author proposed repository profile using3.2 concepts; no official AI metatype. Procurement example hypothetical. Generated conceptual illustrations. Generic synthesized American Michael narration, not Ahmad voice.</a:t>
            </a:r>
          </a:p>
          <a:p xmlns:a="http://schemas.openxmlformats.org/drawingml/2006/main">
            <a:r>
              <a:t>Article: https://ahmad.alshami.website/blog/transformation-ai-insights-7/is-your-ea-repository-ready-for-the-multi-agent-enterprise-25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Can we trace every agent to a business outcome and a named owner? Can we identify its permitted read, write, and external actions? Can we locate authoritative data sources and their custodians? Can we see approval, escalation, and recovery responsibilities? Can we connect the deployed version to evaluation evidence and outcome measures? Use the answers to prioritize gaps. Then pilot one bounded workflow. Compare cycle time, quality, review effort, cost, exceptions, and control failures against a baseline before expanding autonomy.</a:t>
            </a:r>
          </a:p>
          <a:p xmlns:a="http://schemas.openxmlformats.org/drawingml/2006/main">
            <a:r>
              <a:t/>
            </a:r>
          </a:p>
          <a:p xmlns:a="http://schemas.openxmlformats.org/drawingml/2006/main">
            <a:r>
              <a:t>Sources: McKinsey, 12 March2026: https://www.mckinsey.com/capabilities/mckinsey-technology/our-insights/rethinking-enterprise-architecture-for-the-agentic-era</a:t>
            </a:r>
          </a:p>
          <a:p xmlns:a="http://schemas.openxmlformats.org/drawingml/2006/main">
            <a:r>
              <a:t>Microsoft Learn,6 July2026: https://learn.microsoft.com/en-us/agents/architecture/multi-agent-patterns</a:t>
            </a:r>
          </a:p>
          <a:p xmlns:a="http://schemas.openxmlformats.org/drawingml/2006/main">
            <a:r>
              <a:t>Author proposed repository profile using3.2 concepts; no official AI metatype. Procurement example hypothetical. Generated conceptual illustrations. Generic synthesized American Michael narration, not Ahmad voice.</a:t>
            </a:r>
          </a:p>
          <a:p xmlns:a="http://schemas.openxmlformats.org/drawingml/2006/main">
            <a:r>
              <a:t>Article: https://ahmad.alshami.website/blog/transformation-ai-insights-7/is-your-ea-repository-ready-for-the-multi-agent-enterprise-25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one business outcome and map its workflow, decisions, systems, and data. Extend the repository only with information that supports decisions and can be maintained. Validate the design with business owners and implementation teams. Test permissions, failure handling, and recovery before expanding the scope. The full article includes a practical readiness checklist, an illustrated procurement model, and an editable download. Visit Ahmad dot Alshami dot website for the article and presentation. Strategy connects to business capability, accountable decisions, agent-enabled execution, and measured outcomes.</a:t>
            </a:r>
          </a:p>
          <a:p xmlns:a="http://schemas.openxmlformats.org/drawingml/2006/main">
            <a:r>
              <a:t/>
            </a:r>
          </a:p>
          <a:p xmlns:a="http://schemas.openxmlformats.org/drawingml/2006/main">
            <a:r>
              <a:t>Sources: McKinsey, 12 March2026: https://www.mckinsey.com/capabilities/mckinsey-technology/our-insights/rethinking-enterprise-architecture-for-the-agentic-era</a:t>
            </a:r>
          </a:p>
          <a:p xmlns:a="http://schemas.openxmlformats.org/drawingml/2006/main">
            <a:r>
              <a:t>Microsoft Learn,6 July2026: https://learn.microsoft.com/en-us/agents/architecture/multi-agent-patterns</a:t>
            </a:r>
          </a:p>
          <a:p xmlns:a="http://schemas.openxmlformats.org/drawingml/2006/main">
            <a:r>
              <a:t>Author proposed repository profile using3.2 concepts; no official AI metatype. Procurement example hypothetical. Generated conceptual illustrations. Generic synthesized American Michael narration, not Ahmad voice.</a:t>
            </a:r>
          </a:p>
          <a:p xmlns:a="http://schemas.openxmlformats.org/drawingml/2006/main">
            <a:r>
              <a:t>Article: https://ahmad.alshami.website/blog/transformation-ai-insights-7/is-your-ea-repository-ready-for-the-multi-agent-enterprise-25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ff51a8dc5b5480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8dd3bb1ad544b2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b731ae00263483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f887482f578487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81b15dcc78048c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d276b2e82f2418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7795B8D-B73E-40A5-808E-83DE5C66C0A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BE5D058-F639-4DAA-AA55-56E2FD8646B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632C9B8-FA94-4ACC-B597-236A86ADEBA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8CF509C-2813-4FA1-9922-C70825956BD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5961437-9342-45BA-B3DF-99A712E0439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C56CC59-B0C3-4730-BA80-B38AD4A95CB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B1194E2-0B8E-4253-BC56-66F78B7C206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C13E49B-A9C2-49A7-88CF-37295E1E279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121F105-AA34-4956-9CED-4F0B5CE351F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2A5D3D5-7182-4114-86DD-90218E33816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920ec01fe1d46d5" /><Relationship Type="http://schemas.openxmlformats.org/officeDocument/2006/relationships/slideLayout" Target="/ppt/slideLayouts/slideLayout1.xml" Id="R3ddc6aa44ec84b31" /><Relationship Type="http://schemas.openxmlformats.org/officeDocument/2006/relationships/slideLayout" Target="/ppt/slideLayouts/slideLayout2.xml" Id="R4edc235b8d804232" /><Relationship Type="http://schemas.openxmlformats.org/officeDocument/2006/relationships/slideLayout" Target="/ppt/slideLayouts/slideLayout3.xml" Id="Rcff6bedae16747d8" /><Relationship Type="http://schemas.openxmlformats.org/officeDocument/2006/relationships/slideLayout" Target="/ppt/slideLayouts/slideLayout4.xml" Id="Rc68a8c49cbd24e6c" /><Relationship Type="http://schemas.openxmlformats.org/officeDocument/2006/relationships/slideLayout" Target="/ppt/slideLayouts/slideLayout5.xml" Id="R788c5258a2c1472d" /><Relationship Type="http://schemas.openxmlformats.org/officeDocument/2006/relationships/slideLayout" Target="/ppt/slideLayouts/slideLayout6.xml" Id="Rc3d57c0f9d764ca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ddc6aa44ec84b31"/>
    <p:sldLayoutId xmlns:r="http://schemas.openxmlformats.org/officeDocument/2006/relationships" id="2147483650" r:id="R4edc235b8d804232"/>
    <p:sldLayoutId xmlns:r="http://schemas.openxmlformats.org/officeDocument/2006/relationships" id="2147483651" r:id="Rcff6bedae16747d8"/>
    <p:sldLayoutId xmlns:r="http://schemas.openxmlformats.org/officeDocument/2006/relationships" id="2147483652" r:id="Rc68a8c49cbd24e6c"/>
    <p:sldLayoutId xmlns:r="http://schemas.openxmlformats.org/officeDocument/2006/relationships" id="2147483653" r:id="R788c5258a2c1472d"/>
    <p:sldLayoutId xmlns:r="http://schemas.openxmlformats.org/officeDocument/2006/relationships" id="2147483654" r:id="Rc3d57c0f9d764ca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d4c3447182e042a5" /><Relationship Type="http://schemas.openxmlformats.org/officeDocument/2006/relationships/image" Target="/ppt/media/image.png" Id="R9f8c345083a242df" /><Relationship Type="http://schemas.openxmlformats.org/officeDocument/2006/relationships/notesSlide" Target="/ppt/notesSlides/notesSlide1.xml" Id="R1c214098d71e4a4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f4a94fafb3d4569" /><Relationship Type="http://schemas.openxmlformats.org/officeDocument/2006/relationships/notesSlide" Target="/ppt/notesSlides/notesSlide2.xml" Id="Rfa3333ba4eeb425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5db48d660c84346" /><Relationship Type="http://schemas.openxmlformats.org/officeDocument/2006/relationships/notesSlide" Target="/ppt/notesSlides/notesSlide3.xml" Id="Rb6dd9f07b978472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4eab27c4c934ab2" /><Relationship Type="http://schemas.openxmlformats.org/officeDocument/2006/relationships/notesSlide" Target="/ppt/notesSlides/notesSlide4.xml" Id="R6bae23c46c5c40d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108923d82d641bb" /><Relationship Type="http://schemas.openxmlformats.org/officeDocument/2006/relationships/notesSlide" Target="/ppt/notesSlides/notesSlide5.xml" Id="Rd00d2fd014f54edf"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3b95fd82d1d427b" /><Relationship Type="http://schemas.openxmlformats.org/officeDocument/2006/relationships/notesSlide" Target="/ppt/notesSlides/notesSlide6.xml" Id="R523e60e633e94c1b"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011299595604608" /><Relationship Type="http://schemas.openxmlformats.org/officeDocument/2006/relationships/image" Target="/ppt/media/image2.png" Id="R58dc80d3d0b64d3a" /><Relationship Type="http://schemas.openxmlformats.org/officeDocument/2006/relationships/notesSlide" Target="/ppt/notesSlides/notesSlide7.xml" Id="R27bd3ef51d5a43d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bc9a7ac28ade48fa" /><Relationship Type="http://schemas.openxmlformats.org/officeDocument/2006/relationships/image" Target="/ppt/media/image3.png" Id="R7b2de183b3474401" /><Relationship Type="http://schemas.openxmlformats.org/officeDocument/2006/relationships/notesSlide" Target="/ppt/notesSlides/notesSlide8.xml" Id="Rfb725fd44dc64b8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a9d874c2f1e4f2c" /><Relationship Type="http://schemas.openxmlformats.org/officeDocument/2006/relationships/notesSlide" Target="/ppt/notesSlides/notesSlide9.xml" Id="R9fde58bae4a34ac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407dafd838bf47fd" /><Relationship Type="http://schemas.openxmlformats.org/officeDocument/2006/relationships/notesSlide" Target="/ppt/notesSlides/notesSlide10.xml" Id="Rb4a5279c0ef14c9c" /></Relationships>
</file>

<file path=ppt/slides/slide1.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EBA536E-9782-437E-A5E6-1D1A269952B0}"/>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4500" b="1">
                <a:solidFill>
                  <a:srgbClr val="FFFFFF"/>
                </a:solidFill>
                <a:latin typeface="Aptos"/>
                <a:ea typeface="Aptos"/>
                <a:cs typeface="Aptos"/>
              </a:defRPr>
            </a:defPPr>
          </a:lstStyle>
          <a:p xmlns:a="http://schemas.openxmlformats.org/drawingml/2006/main">
            <a:pPr>
              <a:defRPr sz="4500" b="1">
                <a:solidFill>
                  <a:srgbClr val="FFFFFF"/>
                </a:solidFill>
                <a:latin typeface="Aptos"/>
                <a:ea typeface="Aptos"/>
                <a:cs typeface="Aptos"/>
              </a:defRPr>
            </a:pPr>
            <a:r>
              <a:rPr sz="4500" b="1">
                <a:solidFill>
                  <a:srgbClr val="FFFFFF"/>
                </a:solidFill>
                <a:latin typeface="Aptos"/>
                <a:ea typeface="Aptos"/>
                <a:cs typeface="Aptos"/>
              </a:rPr>
              <a:t>Is Your EA Repository Ready?</a:t>
            </a:r>
          </a:p>
        </p:txBody>
      </p:sp>
      <p:pic>
        <p:nvPicPr>
          <p:cNvPr id="2" name="">
            <a:extLst xmlns:a="http://schemas.openxmlformats.org/drawingml/2006/main">
              <a:ext uri="{FF2B5EF4-FFF2-40B4-BE49-F238E27FC236}">
                <a16:creationId xmlns:a16="http://schemas.microsoft.com/office/drawing/2014/main" id="{0E9167C6-7134-4D75-A703-F426FE5C8D90}"/>
              </a:ext>
            </a:extLst>
          </p:cNvPr>
          <p:cNvPicPr>
            <a:picLocks xmlns:a="http://schemas.openxmlformats.org/drawingml/2006/main" noChangeAspect="1"/>
          </p:cNvPicPr>
          <p:nvPr/>
        </p:nvPicPr>
        <p:blipFill>
          <a:blip xmlns:r="http://schemas.openxmlformats.org/officeDocument/2006/relationships" xmlns:a="http://schemas.openxmlformats.org/drawingml/2006/main" r:embed="R9f8c345083a242df"/>
          <a:srcRect xmlns:a="http://schemas.openxmlformats.org/drawingml/2006/main" l="12821" t="0" r="12821" b="0"/>
          <a:stretch xmlns:a="http://schemas.openxmlformats.org/drawingml/2006/main">
            <a:fillRect l="0" t="0" r="0" b="0"/>
          </a:stretch>
        </p:blipFill>
        <p:spPr>
          <a:xfrm xmlns:a="http://schemas.openxmlformats.org/drawingml/2006/main">
            <a:off x="6048375" y="1857375"/>
            <a:ext cx="5524500" cy="37147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28BDA895-7027-4B21-9BF9-3C7ED72474A7}"/>
              </a:ext>
            </a:extLst>
          </p:cNvPr>
          <p:cNvSpPr>
            <a:spLocks xmlns:a="http://schemas.openxmlformats.org/drawingml/2006/main" noGrp="1"/>
          </p:cNvSpPr>
          <p:nvPr/>
        </p:nvSpPr>
        <p:spPr>
          <a:xfrm xmlns:a="http://schemas.openxmlformats.org/drawingml/2006/main">
            <a:off x="619125" y="2143125"/>
            <a:ext cx="4953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150" b="1">
                <a:solidFill>
                  <a:srgbClr val="E6B65D"/>
                </a:solidFill>
                <a:latin typeface="Aptos"/>
                <a:ea typeface="Aptos"/>
                <a:cs typeface="Aptos"/>
              </a:defRPr>
            </a:defPPr>
          </a:lstStyle>
          <a:p xmlns:a="http://schemas.openxmlformats.org/drawingml/2006/main">
            <a:pPr>
              <a:defRPr sz="3150" b="1">
                <a:solidFill>
                  <a:srgbClr val="E6B65D"/>
                </a:solidFill>
                <a:latin typeface="Aptos"/>
                <a:ea typeface="Aptos"/>
                <a:cs typeface="Aptos"/>
              </a:defRPr>
            </a:pPr>
            <a:r>
              <a:rPr sz="3150" b="1">
                <a:solidFill>
                  <a:srgbClr val="E6B65D"/>
                </a:solidFill>
                <a:latin typeface="Aptos"/>
                <a:ea typeface="Aptos"/>
                <a:cs typeface="Aptos"/>
              </a:rPr>
              <a:t>The multi-agent enterprise</a:t>
            </a:r>
          </a:p>
        </p:txBody>
      </p:sp>
      <p:sp>
        <p:nvSpPr>
          <p:cNvPr id="4" name="">
            <a:extLst xmlns:a="http://schemas.openxmlformats.org/drawingml/2006/main">
              <a:ext uri="{FF2B5EF4-FFF2-40B4-BE49-F238E27FC236}">
                <a16:creationId xmlns:a16="http://schemas.microsoft.com/office/drawing/2014/main" id="{55164A8F-7B29-48AD-89B6-F4C64D15C33E}"/>
              </a:ext>
            </a:extLst>
          </p:cNvPr>
          <p:cNvSpPr>
            <a:spLocks xmlns:a="http://schemas.openxmlformats.org/drawingml/2006/main" noGrp="1"/>
          </p:cNvSpPr>
          <p:nvPr/>
        </p:nvSpPr>
        <p:spPr>
          <a:xfrm xmlns:a="http://schemas.openxmlformats.org/drawingml/2006/main">
            <a:off x="619125" y="4143375"/>
            <a:ext cx="4953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FFFFFF"/>
                </a:solidFill>
                <a:latin typeface="Aptos"/>
                <a:ea typeface="Aptos"/>
                <a:cs typeface="Aptos"/>
              </a:defRPr>
            </a:defPPr>
          </a:lstStyle>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Ahmad Al Shami</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Consultant | Board Advisor</a:t>
            </a:r>
          </a:p>
        </p:txBody>
      </p:sp>
      <p:sp>
        <p:nvSpPr>
          <p:cNvPr id="5" name="">
            <a:extLst xmlns:a="http://schemas.openxmlformats.org/drawingml/2006/main">
              <a:ext uri="{FF2B5EF4-FFF2-40B4-BE49-F238E27FC236}">
                <a16:creationId xmlns:a16="http://schemas.microsoft.com/office/drawing/2014/main" id="{57EE0268-6C32-4795-8D88-6785A9AC4822}"/>
              </a:ext>
            </a:extLst>
          </p:cNvPr>
          <p:cNvSpPr>
            <a:spLocks xmlns:a="http://schemas.openxmlformats.org/drawingml/2006/main" noGrp="1"/>
          </p:cNvSpPr>
          <p:nvPr/>
        </p:nvSpPr>
        <p:spPr>
          <a:xfrm xmlns:a="http://schemas.openxmlformats.org/drawingml/2006/main">
            <a:off x="619125" y="5334000"/>
            <a:ext cx="5143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0">
                <a:solidFill>
                  <a:srgbClr val="CBD8E6"/>
                </a:solidFill>
                <a:latin typeface="Aptos"/>
                <a:ea typeface="Aptos"/>
                <a:cs typeface="Aptos"/>
              </a:defRPr>
            </a:defPPr>
          </a:lstStyle>
          <a:p xmlns:a="http://schemas.openxmlformats.org/drawingml/2006/main">
            <a:pPr>
              <a:defRPr sz="1875" b="0">
                <a:solidFill>
                  <a:srgbClr val="CBD8E6"/>
                </a:solidFill>
                <a:latin typeface="Aptos"/>
                <a:ea typeface="Aptos"/>
                <a:cs typeface="Aptos"/>
              </a:defRPr>
            </a:pPr>
            <a:r>
              <a:rPr sz="1875" b="0">
                <a:solidFill>
                  <a:srgbClr val="CBD8E6"/>
                </a:solidFill>
                <a:latin typeface="Aptos"/>
                <a:ea typeface="Aptos"/>
                <a:cs typeface="Aptos"/>
              </a:rPr>
              <a:t>Business purpose, authority</a:t>
            </a:r>
          </a:p>
          <a:p xmlns:a="http://schemas.openxmlformats.org/drawingml/2006/main">
            <a:pPr>
              <a:defRPr sz="1875" b="0">
                <a:solidFill>
                  <a:srgbClr val="CBD8E6"/>
                </a:solidFill>
                <a:latin typeface="Aptos"/>
                <a:ea typeface="Aptos"/>
                <a:cs typeface="Aptos"/>
              </a:defRPr>
            </a:pPr>
            <a:r>
              <a:rPr sz="1875" b="0">
                <a:solidFill>
                  <a:srgbClr val="CBD8E6"/>
                </a:solidFill>
                <a:latin typeface="Aptos"/>
                <a:ea typeface="Aptos"/>
                <a:cs typeface="Aptos"/>
              </a:rPr>
              <a:t>and evidence for agent execution</a:t>
            </a:r>
          </a:p>
        </p:txBody>
      </p:sp>
      <p:sp>
        <p:nvSpPr>
          <p:cNvPr id="6" name="">
            <a:extLst xmlns:a="http://schemas.openxmlformats.org/drawingml/2006/main">
              <a:ext uri="{FF2B5EF4-FFF2-40B4-BE49-F238E27FC236}">
                <a16:creationId xmlns:a16="http://schemas.microsoft.com/office/drawing/2014/main" id="{AC33EBE2-F344-43A4-A967-DE9B130C41A2}"/>
              </a:ext>
            </a:extLst>
          </p:cNvPr>
          <p:cNvSpPr>
            <a:spLocks xmlns:a="http://schemas.openxmlformats.org/drawingml/2006/main" noGrp="1"/>
          </p:cNvSpPr>
          <p:nvPr/>
        </p:nvSpPr>
        <p:spPr>
          <a:xfrm xmlns:a="http://schemas.openxmlformats.org/drawingml/2006/main">
            <a:off x="619125" y="64389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7" name="">
            <a:extLst xmlns:a="http://schemas.openxmlformats.org/drawingml/2006/main">
              <a:ext uri="{FF2B5EF4-FFF2-40B4-BE49-F238E27FC236}">
                <a16:creationId xmlns:a16="http://schemas.microsoft.com/office/drawing/2014/main" id="{648D4C11-789D-46C2-A9A5-503C54EDA64F}"/>
              </a:ext>
            </a:extLst>
          </p:cNvPr>
          <p:cNvSpPr>
            <a:spLocks xmlns:a="http://schemas.openxmlformats.org/drawingml/2006/main" noGrp="1"/>
          </p:cNvSpPr>
          <p:nvPr/>
        </p:nvSpPr>
        <p:spPr>
          <a:xfrm xmlns:a="http://schemas.openxmlformats.org/drawingml/2006/main">
            <a:off x="10668000" y="64389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1 / 10</a:t>
            </a:r>
          </a:p>
        </p:txBody>
      </p:sp>
    </p:spTree>
    <p:extLst>
      <p:ext uri="{BB962C8B-B14F-4D97-AF65-F5344CB8AC3E}">
        <p14:creationId xmlns:p14="http://schemas.microsoft.com/office/powerpoint/2010/main" val="2055654454"/>
      </p:ext>
    </p:extLst>
  </p:cSld>
</p:sld>
</file>

<file path=ppt/slides/slide2.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60AF3D4D-724B-413E-A058-A490BDA8551E}"/>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The repository connects design to execution</a:t>
            </a:r>
          </a:p>
        </p:txBody>
      </p:sp>
      <p:sp>
        <p:nvSpPr>
          <p:cNvPr id="2" name="">
            <a:extLst xmlns:a="http://schemas.openxmlformats.org/drawingml/2006/main">
              <a:ext uri="{FF2B5EF4-FFF2-40B4-BE49-F238E27FC236}">
                <a16:creationId xmlns:a16="http://schemas.microsoft.com/office/drawing/2014/main" id="{0625A5D0-B0E9-48D9-B692-AB51B5513EF2}"/>
              </a:ext>
            </a:extLst>
          </p:cNvPr>
          <p:cNvSpPr>
            <a:spLocks xmlns:a="http://schemas.openxmlformats.org/drawingml/2006/main" noGrp="1"/>
          </p:cNvSpPr>
          <p:nvPr/>
        </p:nvSpPr>
        <p:spPr>
          <a:xfrm xmlns:a="http://schemas.openxmlformats.org/drawingml/2006/main">
            <a:off x="619125" y="2095500"/>
            <a:ext cx="5000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850" b="1">
                <a:solidFill>
                  <a:srgbClr val="E6B65D"/>
                </a:solidFill>
                <a:latin typeface="Aptos"/>
                <a:ea typeface="Aptos"/>
                <a:cs typeface="Aptos"/>
              </a:defRPr>
            </a:defPPr>
          </a:lstStyle>
          <a:p xmlns:a="http://schemas.openxmlformats.org/drawingml/2006/main">
            <a:pPr>
              <a:defRPr sz="2850" b="1">
                <a:solidFill>
                  <a:srgbClr val="E6B65D"/>
                </a:solidFill>
                <a:latin typeface="Aptos"/>
                <a:ea typeface="Aptos"/>
                <a:cs typeface="Aptos"/>
              </a:defRPr>
            </a:pPr>
            <a:r>
              <a:rPr sz="2850" b="1">
                <a:solidFill>
                  <a:srgbClr val="E6B65D"/>
                </a:solidFill>
                <a:latin typeface="Aptos"/>
                <a:ea typeface="Aptos"/>
                <a:cs typeface="Aptos"/>
              </a:rPr>
              <a:t>Architecture decisions</a:t>
            </a:r>
          </a:p>
        </p:txBody>
      </p:sp>
      <p:sp>
        <p:nvSpPr>
          <p:cNvPr id="3" name="">
            <a:extLst xmlns:a="http://schemas.openxmlformats.org/drawingml/2006/main">
              <a:ext uri="{FF2B5EF4-FFF2-40B4-BE49-F238E27FC236}">
                <a16:creationId xmlns:a16="http://schemas.microsoft.com/office/drawing/2014/main" id="{D5E07FF0-1B8F-4A9C-BF36-EBAB17023450}"/>
              </a:ext>
            </a:extLst>
          </p:cNvPr>
          <p:cNvSpPr>
            <a:spLocks xmlns:a="http://schemas.openxmlformats.org/drawingml/2006/main" noGrp="1"/>
          </p:cNvSpPr>
          <p:nvPr/>
        </p:nvSpPr>
        <p:spPr>
          <a:xfrm xmlns:a="http://schemas.openxmlformats.org/drawingml/2006/main">
            <a:off x="619125" y="2952750"/>
            <a:ext cx="4953000" cy="2571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0">
                <a:solidFill>
                  <a:srgbClr val="FFFFFF"/>
                </a:solidFill>
                <a:latin typeface="Aptos"/>
                <a:ea typeface="Aptos"/>
                <a:cs typeface="Aptos"/>
              </a:defRPr>
            </a:defPPr>
          </a:lstStyle>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What business outcome?</a:t>
            </a:r>
          </a:p>
          <a:p xmlns:a="http://schemas.openxmlformats.org/drawingml/2006/main">
            <a:r>
              <a:t/>
            </a:r>
          </a:p>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Who owns the decision?</a:t>
            </a:r>
          </a:p>
          <a:p xmlns:a="http://schemas.openxmlformats.org/drawingml/2006/main">
            <a:r>
              <a:t/>
            </a:r>
          </a:p>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What can the agent change?</a:t>
            </a:r>
          </a:p>
        </p:txBody>
      </p:sp>
      <p:sp>
        <p:nvSpPr>
          <p:cNvPr id="4" name="">
            <a:extLst xmlns:a="http://schemas.openxmlformats.org/drawingml/2006/main">
              <a:ext uri="{FF2B5EF4-FFF2-40B4-BE49-F238E27FC236}">
                <a16:creationId xmlns:a16="http://schemas.microsoft.com/office/drawing/2014/main" id="{FB9B8849-8191-438F-A7D3-FE8B53324B71}"/>
              </a:ext>
            </a:extLst>
          </p:cNvPr>
          <p:cNvSpPr>
            <a:spLocks xmlns:a="http://schemas.openxmlformats.org/drawingml/2006/main" noGrp="1"/>
          </p:cNvSpPr>
          <p:nvPr/>
        </p:nvSpPr>
        <p:spPr>
          <a:xfrm xmlns:a="http://schemas.openxmlformats.org/drawingml/2006/main">
            <a:off x="6858000" y="2095500"/>
            <a:ext cx="457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850" b="1">
                <a:solidFill>
                  <a:srgbClr val="42C8C2"/>
                </a:solidFill>
                <a:latin typeface="Aptos"/>
                <a:ea typeface="Aptos"/>
                <a:cs typeface="Aptos"/>
              </a:defRPr>
            </a:defPPr>
          </a:lstStyle>
          <a:p xmlns:a="http://schemas.openxmlformats.org/drawingml/2006/main">
            <a:pPr>
              <a:defRPr sz="2850" b="1">
                <a:solidFill>
                  <a:srgbClr val="42C8C2"/>
                </a:solidFill>
                <a:latin typeface="Aptos"/>
                <a:ea typeface="Aptos"/>
                <a:cs typeface="Aptos"/>
              </a:defRPr>
            </a:pPr>
            <a:r>
              <a:rPr sz="2850" b="1">
                <a:solidFill>
                  <a:srgbClr val="42C8C2"/>
                </a:solidFill>
                <a:latin typeface="Aptos"/>
                <a:ea typeface="Aptos"/>
                <a:cs typeface="Aptos"/>
              </a:rPr>
              <a:t>Operational traceability</a:t>
            </a:r>
          </a:p>
        </p:txBody>
      </p:sp>
      <p:sp>
        <p:nvSpPr>
          <p:cNvPr id="5" name="">
            <a:extLst xmlns:a="http://schemas.openxmlformats.org/drawingml/2006/main">
              <a:ext uri="{FF2B5EF4-FFF2-40B4-BE49-F238E27FC236}">
                <a16:creationId xmlns:a16="http://schemas.microsoft.com/office/drawing/2014/main" id="{2C97078C-C29A-4CF4-AF60-766F51B5547F}"/>
              </a:ext>
            </a:extLst>
          </p:cNvPr>
          <p:cNvSpPr>
            <a:spLocks xmlns:a="http://schemas.openxmlformats.org/drawingml/2006/main" noGrp="1"/>
          </p:cNvSpPr>
          <p:nvPr/>
        </p:nvSpPr>
        <p:spPr>
          <a:xfrm xmlns:a="http://schemas.openxmlformats.org/drawingml/2006/main">
            <a:off x="6858000" y="2952750"/>
            <a:ext cx="4762500" cy="2571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0">
                <a:solidFill>
                  <a:srgbClr val="FFFFFF"/>
                </a:solidFill>
                <a:latin typeface="Aptos"/>
                <a:ea typeface="Aptos"/>
                <a:cs typeface="Aptos"/>
              </a:defRPr>
            </a:defPPr>
          </a:lstStyle>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Which services and data?</a:t>
            </a:r>
          </a:p>
          <a:p xmlns:a="http://schemas.openxmlformats.org/drawingml/2006/main">
            <a:r>
              <a:t/>
            </a:r>
          </a:p>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Which deployed version?</a:t>
            </a:r>
          </a:p>
          <a:p xmlns:a="http://schemas.openxmlformats.org/drawingml/2006/main">
            <a:r>
              <a:t/>
            </a:r>
          </a:p>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What evidence supports it?</a:t>
            </a:r>
          </a:p>
        </p:txBody>
      </p:sp>
      <p:sp>
        <p:nvSpPr>
          <p:cNvPr id="6" name="">
            <a:extLst xmlns:a="http://schemas.openxmlformats.org/drawingml/2006/main">
              <a:ext uri="{FF2B5EF4-FFF2-40B4-BE49-F238E27FC236}">
                <a16:creationId xmlns:a16="http://schemas.microsoft.com/office/drawing/2014/main" id="{5B684DFA-06FA-4AE7-9D1A-FFA6EB6DB78B}"/>
              </a:ext>
            </a:extLst>
          </p:cNvPr>
          <p:cNvSpPr>
            <a:spLocks xmlns:a="http://schemas.openxmlformats.org/drawingml/2006/main" noGrp="1"/>
          </p:cNvSpPr>
          <p:nvPr/>
        </p:nvSpPr>
        <p:spPr>
          <a:xfrm xmlns:a="http://schemas.openxmlformats.org/drawingml/2006/main">
            <a:off x="619125" y="5905500"/>
            <a:ext cx="10858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725" b="0">
                <a:solidFill>
                  <a:srgbClr val="CBD8E6"/>
                </a:solidFill>
                <a:latin typeface="Aptos"/>
                <a:ea typeface="Aptos"/>
                <a:cs typeface="Aptos"/>
              </a:defRPr>
            </a:defPPr>
          </a:lstStyle>
          <a:p xmlns:a="http://schemas.openxmlformats.org/drawingml/2006/main">
            <a:pPr>
              <a:defRPr sz="1725" b="0">
                <a:solidFill>
                  <a:srgbClr val="CBD8E6"/>
                </a:solidFill>
                <a:latin typeface="Aptos"/>
                <a:ea typeface="Aptos"/>
                <a:cs typeface="Aptos"/>
              </a:defRPr>
            </a:pPr>
            <a:r>
              <a:rPr sz="1725" b="0">
                <a:solidFill>
                  <a:srgbClr val="CBD8E6"/>
                </a:solidFill>
                <a:latin typeface="Aptos"/>
                <a:ea typeface="Aptos"/>
                <a:cs typeface="Aptos"/>
              </a:rPr>
              <a:t>Sources: McKinsey, March 2026; Microsoft Learn, July 2026</a:t>
            </a:r>
          </a:p>
        </p:txBody>
      </p:sp>
      <p:sp>
        <p:nvSpPr>
          <p:cNvPr id="7" name="">
            <a:extLst xmlns:a="http://schemas.openxmlformats.org/drawingml/2006/main">
              <a:ext uri="{FF2B5EF4-FFF2-40B4-BE49-F238E27FC236}">
                <a16:creationId xmlns:a16="http://schemas.microsoft.com/office/drawing/2014/main" id="{EE3FC6AA-85E4-4EA9-BED2-688015FFA449}"/>
              </a:ext>
            </a:extLst>
          </p:cNvPr>
          <p:cNvSpPr>
            <a:spLocks xmlns:a="http://schemas.openxmlformats.org/drawingml/2006/main" noGrp="1"/>
          </p:cNvSpPr>
          <p:nvPr/>
        </p:nvSpPr>
        <p:spPr>
          <a:xfrm xmlns:a="http://schemas.openxmlformats.org/drawingml/2006/main">
            <a:off x="619125" y="64389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8" name="">
            <a:extLst xmlns:a="http://schemas.openxmlformats.org/drawingml/2006/main">
              <a:ext uri="{FF2B5EF4-FFF2-40B4-BE49-F238E27FC236}">
                <a16:creationId xmlns:a16="http://schemas.microsoft.com/office/drawing/2014/main" id="{9044EB28-1EEE-4819-94BE-C33D32E61CFE}"/>
              </a:ext>
            </a:extLst>
          </p:cNvPr>
          <p:cNvSpPr>
            <a:spLocks xmlns:a="http://schemas.openxmlformats.org/drawingml/2006/main" noGrp="1"/>
          </p:cNvSpPr>
          <p:nvPr/>
        </p:nvSpPr>
        <p:spPr>
          <a:xfrm xmlns:a="http://schemas.openxmlformats.org/drawingml/2006/main">
            <a:off x="10668000" y="64389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2 / 10</a:t>
            </a:r>
          </a:p>
        </p:txBody>
      </p:sp>
    </p:spTree>
    <p:extLst>
      <p:ext uri="{BB962C8B-B14F-4D97-AF65-F5344CB8AC3E}">
        <p14:creationId xmlns:p14="http://schemas.microsoft.com/office/powerpoint/2010/main" val="744819799"/>
      </p:ext>
    </p:extLst>
  </p:cSld>
</p:sld>
</file>

<file path=ppt/slides/slide3.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CD67467-D557-4FC2-A395-4AD71EEA6DD0}"/>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Begin with business architecture</a:t>
            </a:r>
          </a:p>
        </p:txBody>
      </p:sp>
      <p:graphicFrame>
        <p:nvGraphicFramePr>
          <p:cNvPr id="2" name="">
            <a:extLst xmlns:a="http://schemas.openxmlformats.org/drawingml/2006/main">
              <a:ext uri="{FF2B5EF4-FFF2-40B4-BE49-F238E27FC236}">
                <a16:creationId xmlns:a16="http://schemas.microsoft.com/office/drawing/2014/main" id="{BB3F47A2-53D7-42B2-B9D2-22A834B09FA7}"/>
              </a:ext>
            </a:extLst>
          </p:cNvPr>
          <p:cNvGraphicFramePr/>
          <p:nvPr/>
        </p:nvGraphicFramePr>
        <p:xfrm>
          <a:off xmlns:a="http://schemas.openxmlformats.org/drawingml/2006/main" x="619125" y="1905000"/>
          <a:ext xmlns:a="http://schemas.openxmlformats.org/drawingml/2006/main" cx="10953750" cy="3524250"/>
        </p:xfrm>
        <a:graphic xmlns:a="http://schemas.openxmlformats.org/drawingml/2006/main">
          <a:graphicData uri="http://schemas.openxmlformats.org/drawingml/2006/table">
            <a:tbl>
              <a:tblPr/>
              <a:tblGrid>
                <a:gridCol w="5476875"/>
                <a:gridCol w="5476875"/>
              </a:tblGrid>
              <a:tr h="704850">
                <a:tc>
                  <a:txBody>
                    <a:bodyPr/>
                    <a:lstStyle/>
                    <a:p>
                      <a:r>
                        <a:rPr sz="2175" b="1">
                          <a:solidFill>
                            <a:srgbClr val="E6B65D"/>
                          </a:solidFill>
                          <a:latin typeface="Aptos"/>
                          <a:ea typeface="Aptos"/>
                          <a:cs typeface="Aptos"/>
                        </a:rPr>
                        <a:t>Business architecture</a:t>
                      </a:r>
                    </a:p>
                  </a:txBody>
                  <a:tcPr marL="91440" marR="91440" marT="45720" marB="45720">
                    <a:lnL w="9525">
                      <a:solidFill>
                        <a:srgbClr val="42566C"/>
                      </a:solidFill>
                      <a:prstDash val="solid"/>
                    </a:lnL>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c>
                  <a:txBody>
                    <a:bodyPr/>
                    <a:lstStyle/>
                    <a:p>
                      <a:r>
                        <a:rPr sz="2175" b="1">
                          <a:solidFill>
                            <a:srgbClr val="E6B65D"/>
                          </a:solidFill>
                          <a:latin typeface="Aptos"/>
                          <a:ea typeface="Aptos"/>
                          <a:cs typeface="Aptos"/>
                        </a:rPr>
                        <a:t>Procurement example</a:t>
                      </a:r>
                    </a:p>
                  </a:txBody>
                  <a:tcPr marL="91440" marR="91440" marT="45720" marB="45720">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r>
              <a:tr h="704850">
                <a:tc>
                  <a:txBody>
                    <a:bodyPr/>
                    <a:lstStyle/>
                    <a:p>
                      <a:r>
                        <a:rPr sz="2175" b="0">
                          <a:solidFill>
                            <a:srgbClr val="FFFFFF"/>
                          </a:solidFill>
                          <a:latin typeface="Aptos"/>
                          <a:ea typeface="Aptos"/>
                          <a:cs typeface="Aptos"/>
                        </a:rPr>
                        <a:t>Outcome</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175" b="0">
                          <a:solidFill>
                            <a:srgbClr val="FFFFFF"/>
                          </a:solidFill>
                          <a:latin typeface="Aptos"/>
                          <a:ea typeface="Aptos"/>
                          <a:cs typeface="Aptos"/>
                        </a:rPr>
                        <a:t>Faster evaluation with controls</a:t>
                      </a:r>
                    </a:p>
                  </a:txBody>
                  <a:tcPr marL="91440" marR="91440" marT="45720" marB="45720">
                    <a:lnR w="9525">
                      <a:solidFill>
                        <a:srgbClr val="42566C"/>
                      </a:solidFill>
                      <a:prstDash val="solid"/>
                    </a:lnR>
                    <a:lnB w="9525">
                      <a:solidFill>
                        <a:srgbClr val="42566C"/>
                      </a:solidFill>
                      <a:prstDash val="solid"/>
                    </a:lnB>
                    <a:solidFill>
                      <a:srgbClr val="0C192B"/>
                    </a:solidFill>
                  </a:tcPr>
                </a:tc>
              </a:tr>
              <a:tr h="704850">
                <a:tc>
                  <a:txBody>
                    <a:bodyPr/>
                    <a:lstStyle/>
                    <a:p>
                      <a:r>
                        <a:rPr sz="2175" b="0">
                          <a:solidFill>
                            <a:srgbClr val="FFFFFF"/>
                          </a:solidFill>
                          <a:latin typeface="Aptos"/>
                          <a:ea typeface="Aptos"/>
                          <a:cs typeface="Aptos"/>
                        </a:rPr>
                        <a:t>Capability</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175" b="0">
                          <a:solidFill>
                            <a:srgbClr val="FFFFFF"/>
                          </a:solidFill>
                          <a:latin typeface="Aptos"/>
                          <a:ea typeface="Aptos"/>
                          <a:cs typeface="Aptos"/>
                        </a:rPr>
                        <a:t>Supplier sourcing and selection</a:t>
                      </a:r>
                    </a:p>
                  </a:txBody>
                  <a:tcPr marL="91440" marR="91440" marT="45720" marB="45720">
                    <a:lnR w="9525">
                      <a:solidFill>
                        <a:srgbClr val="42566C"/>
                      </a:solidFill>
                      <a:prstDash val="solid"/>
                    </a:lnR>
                    <a:lnB w="9525">
                      <a:solidFill>
                        <a:srgbClr val="42566C"/>
                      </a:solidFill>
                      <a:prstDash val="solid"/>
                    </a:lnB>
                    <a:solidFill>
                      <a:srgbClr val="0C192B"/>
                    </a:solidFill>
                  </a:tcPr>
                </a:tc>
              </a:tr>
              <a:tr h="704850">
                <a:tc>
                  <a:txBody>
                    <a:bodyPr/>
                    <a:lstStyle/>
                    <a:p>
                      <a:r>
                        <a:rPr sz="2175" b="0">
                          <a:solidFill>
                            <a:srgbClr val="FFFFFF"/>
                          </a:solidFill>
                          <a:latin typeface="Aptos"/>
                          <a:ea typeface="Aptos"/>
                          <a:cs typeface="Aptos"/>
                        </a:rPr>
                        <a:t>Work</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175" b="0">
                          <a:solidFill>
                            <a:srgbClr val="FFFFFF"/>
                          </a:solidFill>
                          <a:latin typeface="Aptos"/>
                          <a:ea typeface="Aptos"/>
                          <a:cs typeface="Aptos"/>
                        </a:rPr>
                        <a:t>Evidence, risk, comparison, approval</a:t>
                      </a:r>
                    </a:p>
                  </a:txBody>
                  <a:tcPr marL="91440" marR="91440" marT="45720" marB="45720">
                    <a:lnR w="9525">
                      <a:solidFill>
                        <a:srgbClr val="42566C"/>
                      </a:solidFill>
                      <a:prstDash val="solid"/>
                    </a:lnR>
                    <a:lnB w="9525">
                      <a:solidFill>
                        <a:srgbClr val="42566C"/>
                      </a:solidFill>
                      <a:prstDash val="solid"/>
                    </a:lnB>
                    <a:solidFill>
                      <a:srgbClr val="0C192B"/>
                    </a:solidFill>
                  </a:tcPr>
                </a:tc>
              </a:tr>
              <a:tr h="704850">
                <a:tc>
                  <a:txBody>
                    <a:bodyPr/>
                    <a:lstStyle/>
                    <a:p>
                      <a:r>
                        <a:rPr sz="2175" b="0">
                          <a:solidFill>
                            <a:srgbClr val="FFFFFF"/>
                          </a:solidFill>
                          <a:latin typeface="Aptos"/>
                          <a:ea typeface="Aptos"/>
                          <a:cs typeface="Aptos"/>
                        </a:rPr>
                        <a:t>Decision owner</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175" b="0">
                          <a:solidFill>
                            <a:srgbClr val="FFFFFF"/>
                          </a:solidFill>
                          <a:latin typeface="Aptos"/>
                          <a:ea typeface="Aptos"/>
                          <a:cs typeface="Aptos"/>
                        </a:rPr>
                        <a:t>Authorized procurement approver</a:t>
                      </a:r>
                    </a:p>
                  </a:txBody>
                  <a:tcPr marL="91440" marR="91440" marT="45720" marB="45720">
                    <a:lnR w="9525">
                      <a:solidFill>
                        <a:srgbClr val="42566C"/>
                      </a:solidFill>
                      <a:prstDash val="solid"/>
                    </a:lnR>
                    <a:lnB w="9525">
                      <a:solidFill>
                        <a:srgbClr val="42566C"/>
                      </a:solidFill>
                      <a:prstDash val="solid"/>
                    </a:lnB>
                    <a:solidFill>
                      <a:srgbClr val="0C192B"/>
                    </a:solidFill>
                  </a:tcPr>
                </a:tc>
              </a:tr>
            </a:tbl>
          </a:graphicData>
        </a:graphic>
      </p:graphicFrame>
      <p:sp>
        <p:nvSpPr>
          <p:cNvPr id="3" name="">
            <a:extLst xmlns:a="http://schemas.openxmlformats.org/drawingml/2006/main">
              <a:ext uri="{FF2B5EF4-FFF2-40B4-BE49-F238E27FC236}">
                <a16:creationId xmlns:a16="http://schemas.microsoft.com/office/drawing/2014/main" id="{B33549DF-C3EB-42EB-85BB-9F3810E29E8C}"/>
              </a:ext>
            </a:extLst>
          </p:cNvPr>
          <p:cNvSpPr>
            <a:spLocks xmlns:a="http://schemas.openxmlformats.org/drawingml/2006/main" noGrp="1"/>
          </p:cNvSpPr>
          <p:nvPr/>
        </p:nvSpPr>
        <p:spPr>
          <a:xfrm xmlns:a="http://schemas.openxmlformats.org/drawingml/2006/main">
            <a:off x="619125" y="5734050"/>
            <a:ext cx="10668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b="0">
                <a:solidFill>
                  <a:srgbClr val="42C8C2"/>
                </a:solidFill>
                <a:latin typeface="Aptos"/>
                <a:ea typeface="Aptos"/>
                <a:cs typeface="Aptos"/>
              </a:defRPr>
            </a:defPPr>
          </a:lstStyle>
          <a:p xmlns:a="http://schemas.openxmlformats.org/drawingml/2006/main">
            <a:pPr>
              <a:defRPr sz="2175" b="0">
                <a:solidFill>
                  <a:srgbClr val="42C8C2"/>
                </a:solidFill>
                <a:latin typeface="Aptos"/>
                <a:ea typeface="Aptos"/>
                <a:cs typeface="Aptos"/>
              </a:defRPr>
            </a:pPr>
            <a:r>
              <a:rPr sz="2175" b="0">
                <a:solidFill>
                  <a:srgbClr val="42C8C2"/>
                </a:solidFill>
                <a:latin typeface="Aptos"/>
                <a:ea typeface="Aptos"/>
                <a:cs typeface="Aptos"/>
              </a:rPr>
              <a:t>A capability does not automatically equal one agent</a:t>
            </a:r>
          </a:p>
        </p:txBody>
      </p:sp>
      <p:sp>
        <p:nvSpPr>
          <p:cNvPr id="4" name="">
            <a:extLst xmlns:a="http://schemas.openxmlformats.org/drawingml/2006/main">
              <a:ext uri="{FF2B5EF4-FFF2-40B4-BE49-F238E27FC236}">
                <a16:creationId xmlns:a16="http://schemas.microsoft.com/office/drawing/2014/main" id="{E301B882-DC52-4C34-A4A7-91EC25309963}"/>
              </a:ext>
            </a:extLst>
          </p:cNvPr>
          <p:cNvSpPr>
            <a:spLocks xmlns:a="http://schemas.openxmlformats.org/drawingml/2006/main" noGrp="1"/>
          </p:cNvSpPr>
          <p:nvPr/>
        </p:nvSpPr>
        <p:spPr>
          <a:xfrm xmlns:a="http://schemas.openxmlformats.org/drawingml/2006/main">
            <a:off x="619125" y="64389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5" name="">
            <a:extLst xmlns:a="http://schemas.openxmlformats.org/drawingml/2006/main">
              <a:ext uri="{FF2B5EF4-FFF2-40B4-BE49-F238E27FC236}">
                <a16:creationId xmlns:a16="http://schemas.microsoft.com/office/drawing/2014/main" id="{22AECCFA-7EF1-4CCC-AA26-1117DA559977}"/>
              </a:ext>
            </a:extLst>
          </p:cNvPr>
          <p:cNvSpPr>
            <a:spLocks xmlns:a="http://schemas.openxmlformats.org/drawingml/2006/main" noGrp="1"/>
          </p:cNvSpPr>
          <p:nvPr/>
        </p:nvSpPr>
        <p:spPr>
          <a:xfrm xmlns:a="http://schemas.openxmlformats.org/drawingml/2006/main">
            <a:off x="10668000" y="64389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3 / 10</a:t>
            </a:r>
          </a:p>
        </p:txBody>
      </p:sp>
    </p:spTree>
    <p:extLst>
      <p:ext uri="{BB962C8B-B14F-4D97-AF65-F5344CB8AC3E}">
        <p14:creationId xmlns:p14="http://schemas.microsoft.com/office/powerpoint/2010/main" val="1196110370"/>
      </p:ext>
    </p:extLst>
  </p:cSld>
</p:sld>
</file>

<file path=ppt/slides/slide4.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5DE90ED-2B52-4D75-9AE8-FDCCF600A597}"/>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Recommendation and commitment need different authority</a:t>
            </a:r>
          </a:p>
        </p:txBody>
      </p:sp>
      <p:graphicFrame>
        <p:nvGraphicFramePr>
          <p:cNvPr id="2" name="">
            <a:extLst xmlns:a="http://schemas.openxmlformats.org/drawingml/2006/main">
              <a:ext uri="{FF2B5EF4-FFF2-40B4-BE49-F238E27FC236}">
                <a16:creationId xmlns:a16="http://schemas.microsoft.com/office/drawing/2014/main" id="{EC3B2841-49C9-4D02-9BCB-1A7AAA5E20B0}"/>
              </a:ext>
            </a:extLst>
          </p:cNvPr>
          <p:cNvGraphicFramePr/>
          <p:nvPr/>
        </p:nvGraphicFramePr>
        <p:xfrm>
          <a:off xmlns:a="http://schemas.openxmlformats.org/drawingml/2006/main" x="619125" y="2143125"/>
          <a:ext xmlns:a="http://schemas.openxmlformats.org/drawingml/2006/main" cx="10953750" cy="3143250"/>
        </p:xfrm>
        <a:graphic xmlns:a="http://schemas.openxmlformats.org/drawingml/2006/main">
          <a:graphicData uri="http://schemas.openxmlformats.org/drawingml/2006/table">
            <a:tbl>
              <a:tblPr/>
              <a:tblGrid>
                <a:gridCol w="5476875"/>
                <a:gridCol w="5476875"/>
              </a:tblGrid>
              <a:tr h="785813">
                <a:tc>
                  <a:txBody>
                    <a:bodyPr/>
                    <a:lstStyle/>
                    <a:p>
                      <a:r>
                        <a:rPr sz="2250" b="1">
                          <a:solidFill>
                            <a:srgbClr val="E6B65D"/>
                          </a:solidFill>
                          <a:latin typeface="Aptos"/>
                          <a:ea typeface="Aptos"/>
                          <a:cs typeface="Aptos"/>
                        </a:rPr>
                        <a:t>Action</a:t>
                      </a:r>
                    </a:p>
                  </a:txBody>
                  <a:tcPr marL="91440" marR="91440" marT="45720" marB="45720">
                    <a:lnL w="9525">
                      <a:solidFill>
                        <a:srgbClr val="42566C"/>
                      </a:solidFill>
                      <a:prstDash val="solid"/>
                    </a:lnL>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c>
                  <a:txBody>
                    <a:bodyPr/>
                    <a:lstStyle/>
                    <a:p>
                      <a:r>
                        <a:rPr sz="2250" b="1">
                          <a:solidFill>
                            <a:srgbClr val="E6B65D"/>
                          </a:solidFill>
                          <a:latin typeface="Aptos"/>
                          <a:ea typeface="Aptos"/>
                          <a:cs typeface="Aptos"/>
                        </a:rPr>
                        <a:t>Authority boundary</a:t>
                      </a:r>
                    </a:p>
                  </a:txBody>
                  <a:tcPr marL="91440" marR="91440" marT="45720" marB="45720">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r>
              <a:tr h="785813">
                <a:tc>
                  <a:txBody>
                    <a:bodyPr/>
                    <a:lstStyle/>
                    <a:p>
                      <a:r>
                        <a:rPr sz="2250" b="0">
                          <a:solidFill>
                            <a:srgbClr val="FFFFFF"/>
                          </a:solidFill>
                          <a:latin typeface="Aptos"/>
                          <a:ea typeface="Aptos"/>
                          <a:cs typeface="Aptos"/>
                        </a:rPr>
                        <a:t>Read supplier records</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250" b="0">
                          <a:solidFill>
                            <a:srgbClr val="FFFFFF"/>
                          </a:solidFill>
                          <a:latin typeface="Aptos"/>
                          <a:ea typeface="Aptos"/>
                          <a:cs typeface="Aptos"/>
                        </a:rPr>
                        <a:t>Approved sources and scoped access</a:t>
                      </a:r>
                    </a:p>
                  </a:txBody>
                  <a:tcPr marL="91440" marR="91440" marT="45720" marB="45720">
                    <a:lnR w="9525">
                      <a:solidFill>
                        <a:srgbClr val="42566C"/>
                      </a:solidFill>
                      <a:prstDash val="solid"/>
                    </a:lnR>
                    <a:lnB w="9525">
                      <a:solidFill>
                        <a:srgbClr val="42566C"/>
                      </a:solidFill>
                      <a:prstDash val="solid"/>
                    </a:lnB>
                    <a:solidFill>
                      <a:srgbClr val="0C192B"/>
                    </a:solidFill>
                  </a:tcPr>
                </a:tc>
              </a:tr>
              <a:tr h="785813">
                <a:tc>
                  <a:txBody>
                    <a:bodyPr/>
                    <a:lstStyle/>
                    <a:p>
                      <a:r>
                        <a:rPr sz="2250" b="0">
                          <a:solidFill>
                            <a:srgbClr val="FFFFFF"/>
                          </a:solidFill>
                          <a:latin typeface="Aptos"/>
                          <a:ea typeface="Aptos"/>
                          <a:cs typeface="Aptos"/>
                        </a:rPr>
                        <a:t>Recommend a supplier</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250" b="0">
                          <a:solidFill>
                            <a:srgbClr val="FFFFFF"/>
                          </a:solidFill>
                          <a:latin typeface="Aptos"/>
                          <a:ea typeface="Aptos"/>
                          <a:cs typeface="Aptos"/>
                        </a:rPr>
                        <a:t>Agent output for review</a:t>
                      </a:r>
                    </a:p>
                  </a:txBody>
                  <a:tcPr marL="91440" marR="91440" marT="45720" marB="45720">
                    <a:lnR w="9525">
                      <a:solidFill>
                        <a:srgbClr val="42566C"/>
                      </a:solidFill>
                      <a:prstDash val="solid"/>
                    </a:lnR>
                    <a:lnB w="9525">
                      <a:solidFill>
                        <a:srgbClr val="42566C"/>
                      </a:solidFill>
                      <a:prstDash val="solid"/>
                    </a:lnB>
                    <a:solidFill>
                      <a:srgbClr val="0C192B"/>
                    </a:solidFill>
                  </a:tcPr>
                </a:tc>
              </a:tr>
              <a:tr h="785813">
                <a:tc>
                  <a:txBody>
                    <a:bodyPr/>
                    <a:lstStyle/>
                    <a:p>
                      <a:r>
                        <a:rPr sz="2250" b="0">
                          <a:solidFill>
                            <a:srgbClr val="FFFFFF"/>
                          </a:solidFill>
                          <a:latin typeface="Aptos"/>
                          <a:ea typeface="Aptos"/>
                          <a:cs typeface="Aptos"/>
                        </a:rPr>
                        <a:t>Commit company funds</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2250" b="0">
                          <a:solidFill>
                            <a:srgbClr val="FFFFFF"/>
                          </a:solidFill>
                          <a:latin typeface="Aptos"/>
                          <a:ea typeface="Aptos"/>
                          <a:cs typeface="Aptos"/>
                        </a:rPr>
                        <a:t>Authorized approval required</a:t>
                      </a:r>
                    </a:p>
                  </a:txBody>
                  <a:tcPr marL="91440" marR="91440" marT="45720" marB="45720">
                    <a:lnR w="9525">
                      <a:solidFill>
                        <a:srgbClr val="42566C"/>
                      </a:solidFill>
                      <a:prstDash val="solid"/>
                    </a:lnR>
                    <a:lnB w="9525">
                      <a:solidFill>
                        <a:srgbClr val="42566C"/>
                      </a:solidFill>
                      <a:prstDash val="solid"/>
                    </a:lnB>
                    <a:solidFill>
                      <a:srgbClr val="0C192B"/>
                    </a:solidFill>
                  </a:tcPr>
                </a:tc>
              </a:tr>
            </a:tbl>
          </a:graphicData>
        </a:graphic>
      </p:graphicFrame>
      <p:sp>
        <p:nvSpPr>
          <p:cNvPr id="3" name="">
            <a:extLst xmlns:a="http://schemas.openxmlformats.org/drawingml/2006/main">
              <a:ext uri="{FF2B5EF4-FFF2-40B4-BE49-F238E27FC236}">
                <a16:creationId xmlns:a16="http://schemas.microsoft.com/office/drawing/2014/main" id="{0ECE834B-CBD1-4CC1-B020-2F347C6809E1}"/>
              </a:ext>
            </a:extLst>
          </p:cNvPr>
          <p:cNvSpPr>
            <a:spLocks xmlns:a="http://schemas.openxmlformats.org/drawingml/2006/main" noGrp="1"/>
          </p:cNvSpPr>
          <p:nvPr/>
        </p:nvSpPr>
        <p:spPr>
          <a:xfrm xmlns:a="http://schemas.openxmlformats.org/drawingml/2006/main">
            <a:off x="619125" y="5619750"/>
            <a:ext cx="5524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25" b="0">
                <a:solidFill>
                  <a:srgbClr val="42C8C2"/>
                </a:solidFill>
                <a:latin typeface="Aptos"/>
                <a:ea typeface="Aptos"/>
                <a:cs typeface="Aptos"/>
              </a:defRPr>
            </a:defPPr>
          </a:lstStyle>
          <a:p xmlns:a="http://schemas.openxmlformats.org/drawingml/2006/main">
            <a:pPr>
              <a:defRPr sz="2025" b="0">
                <a:solidFill>
                  <a:srgbClr val="42C8C2"/>
                </a:solidFill>
                <a:latin typeface="Aptos"/>
                <a:ea typeface="Aptos"/>
                <a:cs typeface="Aptos"/>
              </a:defRPr>
            </a:pPr>
            <a:r>
              <a:rPr sz="2025" b="0">
                <a:solidFill>
                  <a:srgbClr val="42C8C2"/>
                </a:solidFill>
                <a:latin typeface="Aptos"/>
                <a:ea typeface="Aptos"/>
                <a:cs typeface="Aptos"/>
              </a:rPr>
              <a:t>Application Component: software agent</a:t>
            </a:r>
          </a:p>
        </p:txBody>
      </p:sp>
      <p:sp>
        <p:nvSpPr>
          <p:cNvPr id="4" name="">
            <a:extLst xmlns:a="http://schemas.openxmlformats.org/drawingml/2006/main">
              <a:ext uri="{FF2B5EF4-FFF2-40B4-BE49-F238E27FC236}">
                <a16:creationId xmlns:a16="http://schemas.microsoft.com/office/drawing/2014/main" id="{969036B0-591F-4DED-BE26-4085DBE8447E}"/>
              </a:ext>
            </a:extLst>
          </p:cNvPr>
          <p:cNvSpPr>
            <a:spLocks xmlns:a="http://schemas.openxmlformats.org/drawingml/2006/main" noGrp="1"/>
          </p:cNvSpPr>
          <p:nvPr/>
        </p:nvSpPr>
        <p:spPr>
          <a:xfrm xmlns:a="http://schemas.openxmlformats.org/drawingml/2006/main">
            <a:off x="6381750" y="5619750"/>
            <a:ext cx="5238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025" b="0">
                <a:solidFill>
                  <a:srgbClr val="E6B65D"/>
                </a:solidFill>
                <a:latin typeface="Aptos"/>
                <a:ea typeface="Aptos"/>
                <a:cs typeface="Aptos"/>
              </a:defRPr>
            </a:defPPr>
          </a:lstStyle>
          <a:p xmlns:a="http://schemas.openxmlformats.org/drawingml/2006/main">
            <a:pPr>
              <a:defRPr sz="2025" b="0">
                <a:solidFill>
                  <a:srgbClr val="E6B65D"/>
                </a:solidFill>
                <a:latin typeface="Aptos"/>
                <a:ea typeface="Aptos"/>
                <a:cs typeface="Aptos"/>
              </a:defRPr>
            </a:pPr>
            <a:r>
              <a:rPr sz="2025" b="0">
                <a:solidFill>
                  <a:srgbClr val="E6B65D"/>
                </a:solidFill>
                <a:latin typeface="Aptos"/>
                <a:ea typeface="Aptos"/>
                <a:cs typeface="Aptos"/>
              </a:rPr>
              <a:t>Business Actor / Role: accountable owner</a:t>
            </a:r>
          </a:p>
        </p:txBody>
      </p:sp>
      <p:sp>
        <p:nvSpPr>
          <p:cNvPr id="5" name="">
            <a:extLst xmlns:a="http://schemas.openxmlformats.org/drawingml/2006/main">
              <a:ext uri="{FF2B5EF4-FFF2-40B4-BE49-F238E27FC236}">
                <a16:creationId xmlns:a16="http://schemas.microsoft.com/office/drawing/2014/main" id="{E013CFD7-2560-428F-BBA4-2BC3A4BDE6FC}"/>
              </a:ext>
            </a:extLst>
          </p:cNvPr>
          <p:cNvSpPr>
            <a:spLocks xmlns:a="http://schemas.openxmlformats.org/drawingml/2006/main" noGrp="1"/>
          </p:cNvSpPr>
          <p:nvPr/>
        </p:nvSpPr>
        <p:spPr>
          <a:xfrm xmlns:a="http://schemas.openxmlformats.org/drawingml/2006/main">
            <a:off x="619125" y="64389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6" name="">
            <a:extLst xmlns:a="http://schemas.openxmlformats.org/drawingml/2006/main">
              <a:ext uri="{FF2B5EF4-FFF2-40B4-BE49-F238E27FC236}">
                <a16:creationId xmlns:a16="http://schemas.microsoft.com/office/drawing/2014/main" id="{6A26C63D-A068-4909-BB17-2E9A605D1EAC}"/>
              </a:ext>
            </a:extLst>
          </p:cNvPr>
          <p:cNvSpPr>
            <a:spLocks xmlns:a="http://schemas.openxmlformats.org/drawingml/2006/main" noGrp="1"/>
          </p:cNvSpPr>
          <p:nvPr/>
        </p:nvSpPr>
        <p:spPr>
          <a:xfrm xmlns:a="http://schemas.openxmlformats.org/drawingml/2006/main">
            <a:off x="10668000" y="64389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4 / 10</a:t>
            </a:r>
          </a:p>
        </p:txBody>
      </p:sp>
    </p:spTree>
    <p:extLst>
      <p:ext uri="{BB962C8B-B14F-4D97-AF65-F5344CB8AC3E}">
        <p14:creationId xmlns:p14="http://schemas.microsoft.com/office/powerpoint/2010/main" val="4489942"/>
      </p:ext>
    </p:extLst>
  </p:cSld>
</p:sld>
</file>

<file path=ppt/slides/slide5.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4EB64544-E651-40B5-9277-6DDBCE22961B}"/>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Procurement: evidence to approved commitment</a:t>
            </a:r>
          </a:p>
        </p:txBody>
      </p:sp>
      <p:sp>
        <p:nvSpPr>
          <p:cNvPr id="2" name="">
            <a:extLst xmlns:a="http://schemas.openxmlformats.org/drawingml/2006/main">
              <a:ext uri="{FF2B5EF4-FFF2-40B4-BE49-F238E27FC236}">
                <a16:creationId xmlns:a16="http://schemas.microsoft.com/office/drawing/2014/main" id="{F7603291-AE7F-4ADF-AAED-EA73E9CC758E}"/>
              </a:ext>
            </a:extLst>
          </p:cNvPr>
          <p:cNvSpPr>
            <a:spLocks xmlns:a="http://schemas.openxmlformats.org/drawingml/2006/main" noGrp="1"/>
          </p:cNvSpPr>
          <p:nvPr/>
        </p:nvSpPr>
        <p:spPr>
          <a:xfrm xmlns:a="http://schemas.openxmlformats.org/drawingml/2006/main">
            <a:off x="619125" y="2238375"/>
            <a:ext cx="31908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700" b="1">
                <a:solidFill>
                  <a:srgbClr val="42C8C2"/>
                </a:solidFill>
                <a:latin typeface="Aptos"/>
                <a:ea typeface="Aptos"/>
                <a:cs typeface="Aptos"/>
              </a:defRPr>
            </a:defPPr>
          </a:lstStyle>
          <a:p xmlns:a="http://schemas.openxmlformats.org/drawingml/2006/main">
            <a:pPr>
              <a:defRPr sz="2700" b="1">
                <a:solidFill>
                  <a:srgbClr val="42C8C2"/>
                </a:solidFill>
                <a:latin typeface="Aptos"/>
                <a:ea typeface="Aptos"/>
                <a:cs typeface="Aptos"/>
              </a:defRPr>
            </a:pPr>
            <a:r>
              <a:rPr sz="2700" b="1">
                <a:solidFill>
                  <a:srgbClr val="42C8C2"/>
                </a:solidFill>
                <a:latin typeface="Aptos"/>
                <a:ea typeface="Aptos"/>
                <a:cs typeface="Aptos"/>
              </a:rPr>
              <a:t>Evidence agent</a:t>
            </a:r>
          </a:p>
        </p:txBody>
      </p:sp>
      <p:sp>
        <p:nvSpPr>
          <p:cNvPr id="3" name="">
            <a:extLst xmlns:a="http://schemas.openxmlformats.org/drawingml/2006/main">
              <a:ext uri="{FF2B5EF4-FFF2-40B4-BE49-F238E27FC236}">
                <a16:creationId xmlns:a16="http://schemas.microsoft.com/office/drawing/2014/main" id="{4221C8C6-458C-4A46-9DDA-3CCA796CAC42}"/>
              </a:ext>
            </a:extLst>
          </p:cNvPr>
          <p:cNvSpPr>
            <a:spLocks xmlns:a="http://schemas.openxmlformats.org/drawingml/2006/main" noGrp="1"/>
          </p:cNvSpPr>
          <p:nvPr/>
        </p:nvSpPr>
        <p:spPr>
          <a:xfrm xmlns:a="http://schemas.openxmlformats.org/drawingml/2006/main">
            <a:off x="619125" y="2905125"/>
            <a:ext cx="314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0">
                <a:solidFill>
                  <a:srgbClr val="CBD8E6"/>
                </a:solidFill>
                <a:latin typeface="Aptos"/>
                <a:ea typeface="Aptos"/>
                <a:cs typeface="Aptos"/>
              </a:defRPr>
            </a:defPPr>
          </a:lstStyle>
          <a:p xmlns:a="http://schemas.openxmlformats.org/drawingml/2006/main">
            <a:pPr>
              <a:defRPr sz="2100" b="0">
                <a:solidFill>
                  <a:srgbClr val="CBD8E6"/>
                </a:solidFill>
                <a:latin typeface="Aptos"/>
                <a:ea typeface="Aptos"/>
                <a:cs typeface="Aptos"/>
              </a:defRPr>
            </a:pPr>
            <a:r>
              <a:rPr sz="2100" b="0">
                <a:solidFill>
                  <a:srgbClr val="CBD8E6"/>
                </a:solidFill>
                <a:latin typeface="Aptos"/>
                <a:ea typeface="Aptos"/>
                <a:cs typeface="Aptos"/>
              </a:rPr>
              <a:t>Approved records</a:t>
            </a:r>
          </a:p>
        </p:txBody>
      </p:sp>
      <p:sp>
        <p:nvSpPr>
          <p:cNvPr id="4" name="">
            <a:extLst xmlns:a="http://schemas.openxmlformats.org/drawingml/2006/main">
              <a:ext uri="{FF2B5EF4-FFF2-40B4-BE49-F238E27FC236}">
                <a16:creationId xmlns:a16="http://schemas.microsoft.com/office/drawing/2014/main" id="{88E1BBBD-9249-4FEF-8540-469FBA78606B}"/>
              </a:ext>
            </a:extLst>
          </p:cNvPr>
          <p:cNvSpPr>
            <a:spLocks xmlns:a="http://schemas.openxmlformats.org/drawingml/2006/main" noGrp="1"/>
          </p:cNvSpPr>
          <p:nvPr/>
        </p:nvSpPr>
        <p:spPr>
          <a:xfrm xmlns:a="http://schemas.openxmlformats.org/drawingml/2006/main">
            <a:off x="619125" y="4000500"/>
            <a:ext cx="31908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700" b="1">
                <a:solidFill>
                  <a:srgbClr val="42C8C2"/>
                </a:solidFill>
                <a:latin typeface="Aptos"/>
                <a:ea typeface="Aptos"/>
                <a:cs typeface="Aptos"/>
              </a:defRPr>
            </a:defPPr>
          </a:lstStyle>
          <a:p xmlns:a="http://schemas.openxmlformats.org/drawingml/2006/main">
            <a:pPr>
              <a:defRPr sz="2700" b="1">
                <a:solidFill>
                  <a:srgbClr val="42C8C2"/>
                </a:solidFill>
                <a:latin typeface="Aptos"/>
                <a:ea typeface="Aptos"/>
                <a:cs typeface="Aptos"/>
              </a:defRPr>
            </a:pPr>
            <a:r>
              <a:rPr sz="2700" b="1">
                <a:solidFill>
                  <a:srgbClr val="42C8C2"/>
                </a:solidFill>
                <a:latin typeface="Aptos"/>
                <a:ea typeface="Aptos"/>
                <a:cs typeface="Aptos"/>
              </a:rPr>
              <a:t>Risk agent</a:t>
            </a:r>
          </a:p>
        </p:txBody>
      </p:sp>
      <p:sp>
        <p:nvSpPr>
          <p:cNvPr id="5" name="">
            <a:extLst xmlns:a="http://schemas.openxmlformats.org/drawingml/2006/main">
              <a:ext uri="{FF2B5EF4-FFF2-40B4-BE49-F238E27FC236}">
                <a16:creationId xmlns:a16="http://schemas.microsoft.com/office/drawing/2014/main" id="{375B6F0B-4751-4528-828C-DE9CEE2D1488}"/>
              </a:ext>
            </a:extLst>
          </p:cNvPr>
          <p:cNvSpPr>
            <a:spLocks xmlns:a="http://schemas.openxmlformats.org/drawingml/2006/main" noGrp="1"/>
          </p:cNvSpPr>
          <p:nvPr/>
        </p:nvSpPr>
        <p:spPr>
          <a:xfrm xmlns:a="http://schemas.openxmlformats.org/drawingml/2006/main">
            <a:off x="619125" y="4667250"/>
            <a:ext cx="314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0">
                <a:solidFill>
                  <a:srgbClr val="CBD8E6"/>
                </a:solidFill>
                <a:latin typeface="Aptos"/>
                <a:ea typeface="Aptos"/>
                <a:cs typeface="Aptos"/>
              </a:defRPr>
            </a:defPPr>
          </a:lstStyle>
          <a:p xmlns:a="http://schemas.openxmlformats.org/drawingml/2006/main">
            <a:pPr>
              <a:defRPr sz="2100" b="0">
                <a:solidFill>
                  <a:srgbClr val="CBD8E6"/>
                </a:solidFill>
                <a:latin typeface="Aptos"/>
                <a:ea typeface="Aptos"/>
                <a:cs typeface="Aptos"/>
              </a:defRPr>
            </a:pPr>
            <a:r>
              <a:rPr sz="2100" b="0">
                <a:solidFill>
                  <a:srgbClr val="CBD8E6"/>
                </a:solidFill>
                <a:latin typeface="Aptos"/>
                <a:ea typeface="Aptos"/>
                <a:cs typeface="Aptos"/>
              </a:rPr>
              <a:t>Policy and risk rules</a:t>
            </a:r>
          </a:p>
        </p:txBody>
      </p:sp>
      <p:sp>
        <p:nvSpPr>
          <p:cNvPr id="6" name="">
            <a:extLst xmlns:a="http://schemas.openxmlformats.org/drawingml/2006/main">
              <a:ext uri="{FF2B5EF4-FFF2-40B4-BE49-F238E27FC236}">
                <a16:creationId xmlns:a16="http://schemas.microsoft.com/office/drawing/2014/main" id="{21A046E6-618F-4C37-A30E-6D6F0B706739}"/>
              </a:ext>
            </a:extLst>
          </p:cNvPr>
          <p:cNvSpPr>
            <a:spLocks xmlns:a="http://schemas.openxmlformats.org/drawingml/2006/main" noGrp="1"/>
          </p:cNvSpPr>
          <p:nvPr/>
        </p:nvSpPr>
        <p:spPr>
          <a:xfrm xmlns:a="http://schemas.openxmlformats.org/drawingml/2006/main">
            <a:off x="3667125" y="2905125"/>
            <a:ext cx="476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750" b="0">
                <a:solidFill>
                  <a:srgbClr val="E6B65D"/>
                </a:solidFill>
                <a:latin typeface="Aptos"/>
                <a:ea typeface="Aptos"/>
                <a:cs typeface="Aptos"/>
              </a:defRPr>
            </a:defPPr>
          </a:lstStyle>
          <a:p xmlns:a="http://schemas.openxmlformats.org/drawingml/2006/main">
            <a:pPr>
              <a:defRPr sz="3750" b="0">
                <a:solidFill>
                  <a:srgbClr val="E6B65D"/>
                </a:solidFill>
                <a:latin typeface="Aptos"/>
                <a:ea typeface="Aptos"/>
                <a:cs typeface="Aptos"/>
              </a:defRPr>
            </a:pPr>
            <a:r>
              <a:rPr sz="3750" b="0">
                <a:solidFill>
                  <a:srgbClr val="E6B65D"/>
                </a:solidFill>
                <a:latin typeface="Aptos"/>
                <a:ea typeface="Aptos"/>
                <a:cs typeface="Aptos"/>
              </a:rPr>
              <a:t>→</a:t>
            </a:r>
          </a:p>
        </p:txBody>
      </p:sp>
      <p:sp>
        <p:nvSpPr>
          <p:cNvPr id="7" name="">
            <a:extLst xmlns:a="http://schemas.openxmlformats.org/drawingml/2006/main">
              <a:ext uri="{FF2B5EF4-FFF2-40B4-BE49-F238E27FC236}">
                <a16:creationId xmlns:a16="http://schemas.microsoft.com/office/drawing/2014/main" id="{093C9220-10BE-4E4F-943A-C9E7094795A1}"/>
              </a:ext>
            </a:extLst>
          </p:cNvPr>
          <p:cNvSpPr>
            <a:spLocks xmlns:a="http://schemas.openxmlformats.org/drawingml/2006/main" noGrp="1"/>
          </p:cNvSpPr>
          <p:nvPr/>
        </p:nvSpPr>
        <p:spPr>
          <a:xfrm xmlns:a="http://schemas.openxmlformats.org/drawingml/2006/main">
            <a:off x="3667125" y="4429125"/>
            <a:ext cx="476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750" b="0">
                <a:solidFill>
                  <a:srgbClr val="E6B65D"/>
                </a:solidFill>
                <a:latin typeface="Aptos"/>
                <a:ea typeface="Aptos"/>
                <a:cs typeface="Aptos"/>
              </a:defRPr>
            </a:defPPr>
          </a:lstStyle>
          <a:p xmlns:a="http://schemas.openxmlformats.org/drawingml/2006/main">
            <a:pPr>
              <a:defRPr sz="3750" b="0">
                <a:solidFill>
                  <a:srgbClr val="E6B65D"/>
                </a:solidFill>
                <a:latin typeface="Aptos"/>
                <a:ea typeface="Aptos"/>
                <a:cs typeface="Aptos"/>
              </a:defRPr>
            </a:pPr>
            <a:r>
              <a:rPr sz="3750" b="0">
                <a:solidFill>
                  <a:srgbClr val="E6B65D"/>
                </a:solidFill>
                <a:latin typeface="Aptos"/>
                <a:ea typeface="Aptos"/>
                <a:cs typeface="Aptos"/>
              </a:rPr>
              <a:t>→</a:t>
            </a:r>
          </a:p>
        </p:txBody>
      </p:sp>
      <p:sp>
        <p:nvSpPr>
          <p:cNvPr id="8" name="">
            <a:extLst xmlns:a="http://schemas.openxmlformats.org/drawingml/2006/main">
              <a:ext uri="{FF2B5EF4-FFF2-40B4-BE49-F238E27FC236}">
                <a16:creationId xmlns:a16="http://schemas.microsoft.com/office/drawing/2014/main" id="{4D5427F0-9FED-404B-854B-A00A54E07194}"/>
              </a:ext>
            </a:extLst>
          </p:cNvPr>
          <p:cNvSpPr>
            <a:spLocks xmlns:a="http://schemas.openxmlformats.org/drawingml/2006/main" noGrp="1"/>
          </p:cNvSpPr>
          <p:nvPr/>
        </p:nvSpPr>
        <p:spPr>
          <a:xfrm xmlns:a="http://schemas.openxmlformats.org/drawingml/2006/main">
            <a:off x="4286250" y="3238500"/>
            <a:ext cx="2952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700" b="1">
                <a:solidFill>
                  <a:srgbClr val="FFFFFF"/>
                </a:solidFill>
                <a:latin typeface="Aptos"/>
                <a:ea typeface="Aptos"/>
                <a:cs typeface="Aptos"/>
              </a:defRPr>
            </a:defPPr>
          </a:lstStyle>
          <a:p xmlns:a="http://schemas.openxmlformats.org/drawingml/2006/main">
            <a:pPr>
              <a:defRPr sz="2700" b="1">
                <a:solidFill>
                  <a:srgbClr val="FFFFFF"/>
                </a:solidFill>
                <a:latin typeface="Aptos"/>
                <a:ea typeface="Aptos"/>
                <a:cs typeface="Aptos"/>
              </a:defRPr>
            </a:pPr>
            <a:r>
              <a:rPr sz="2700" b="1">
                <a:solidFill>
                  <a:srgbClr val="FFFFFF"/>
                </a:solidFill>
                <a:latin typeface="Aptos"/>
                <a:ea typeface="Aptos"/>
                <a:cs typeface="Aptos"/>
              </a:rPr>
              <a:t>Orchestrator</a:t>
            </a:r>
          </a:p>
        </p:txBody>
      </p:sp>
      <p:sp>
        <p:nvSpPr>
          <p:cNvPr id="9" name="">
            <a:extLst xmlns:a="http://schemas.openxmlformats.org/drawingml/2006/main">
              <a:ext uri="{FF2B5EF4-FFF2-40B4-BE49-F238E27FC236}">
                <a16:creationId xmlns:a16="http://schemas.microsoft.com/office/drawing/2014/main" id="{68B92B5B-BA97-4079-96CB-E96936E55DF7}"/>
              </a:ext>
            </a:extLst>
          </p:cNvPr>
          <p:cNvSpPr>
            <a:spLocks xmlns:a="http://schemas.openxmlformats.org/drawingml/2006/main" noGrp="1"/>
          </p:cNvSpPr>
          <p:nvPr/>
        </p:nvSpPr>
        <p:spPr>
          <a:xfrm xmlns:a="http://schemas.openxmlformats.org/drawingml/2006/main">
            <a:off x="4286250" y="3952875"/>
            <a:ext cx="304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00" b="0">
                <a:solidFill>
                  <a:srgbClr val="CBD8E6"/>
                </a:solidFill>
                <a:latin typeface="Aptos"/>
                <a:ea typeface="Aptos"/>
                <a:cs typeface="Aptos"/>
              </a:defRPr>
            </a:defPPr>
          </a:lstStyle>
          <a:p xmlns:a="http://schemas.openxmlformats.org/drawingml/2006/main">
            <a:pPr>
              <a:defRPr sz="2100" b="0">
                <a:solidFill>
                  <a:srgbClr val="CBD8E6"/>
                </a:solidFill>
                <a:latin typeface="Aptos"/>
                <a:ea typeface="Aptos"/>
                <a:cs typeface="Aptos"/>
              </a:defRPr>
            </a:pPr>
            <a:r>
              <a:rPr sz="2100" b="0">
                <a:solidFill>
                  <a:srgbClr val="CBD8E6"/>
                </a:solidFill>
                <a:latin typeface="Aptos"/>
                <a:ea typeface="Aptos"/>
                <a:cs typeface="Aptos"/>
              </a:rPr>
              <a:t>Supplier recommendation</a:t>
            </a:r>
          </a:p>
        </p:txBody>
      </p:sp>
      <p:sp>
        <p:nvSpPr>
          <p:cNvPr id="10" name="">
            <a:extLst xmlns:a="http://schemas.openxmlformats.org/drawingml/2006/main">
              <a:ext uri="{FF2B5EF4-FFF2-40B4-BE49-F238E27FC236}">
                <a16:creationId xmlns:a16="http://schemas.microsoft.com/office/drawing/2014/main" id="{400E4107-CD58-47CD-8E83-1307BC97040E}"/>
              </a:ext>
            </a:extLst>
          </p:cNvPr>
          <p:cNvSpPr>
            <a:spLocks xmlns:a="http://schemas.openxmlformats.org/drawingml/2006/main" noGrp="1"/>
          </p:cNvSpPr>
          <p:nvPr/>
        </p:nvSpPr>
        <p:spPr>
          <a:xfrm xmlns:a="http://schemas.openxmlformats.org/drawingml/2006/main">
            <a:off x="7334250" y="3571875"/>
            <a:ext cx="52387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750" b="0">
                <a:solidFill>
                  <a:srgbClr val="E6B65D"/>
                </a:solidFill>
                <a:latin typeface="Aptos"/>
                <a:ea typeface="Aptos"/>
                <a:cs typeface="Aptos"/>
              </a:defRPr>
            </a:defPPr>
          </a:lstStyle>
          <a:p xmlns:a="http://schemas.openxmlformats.org/drawingml/2006/main">
            <a:pPr>
              <a:defRPr sz="3750" b="0">
                <a:solidFill>
                  <a:srgbClr val="E6B65D"/>
                </a:solidFill>
                <a:latin typeface="Aptos"/>
                <a:ea typeface="Aptos"/>
                <a:cs typeface="Aptos"/>
              </a:defRPr>
            </a:pPr>
            <a:r>
              <a:rPr sz="3750" b="0">
                <a:solidFill>
                  <a:srgbClr val="E6B65D"/>
                </a:solidFill>
                <a:latin typeface="Aptos"/>
                <a:ea typeface="Aptos"/>
                <a:cs typeface="Aptos"/>
              </a:rPr>
              <a:t>→</a:t>
            </a:r>
          </a:p>
        </p:txBody>
      </p:sp>
      <p:sp>
        <p:nvSpPr>
          <p:cNvPr id="11" name="">
            <a:extLst xmlns:a="http://schemas.openxmlformats.org/drawingml/2006/main">
              <a:ext uri="{FF2B5EF4-FFF2-40B4-BE49-F238E27FC236}">
                <a16:creationId xmlns:a16="http://schemas.microsoft.com/office/drawing/2014/main" id="{55877C50-1768-4372-B95A-4B55FFE9CCEF}"/>
              </a:ext>
            </a:extLst>
          </p:cNvPr>
          <p:cNvSpPr>
            <a:spLocks xmlns:a="http://schemas.openxmlformats.org/drawingml/2006/main" noGrp="1"/>
          </p:cNvSpPr>
          <p:nvPr/>
        </p:nvSpPr>
        <p:spPr>
          <a:xfrm xmlns:a="http://schemas.openxmlformats.org/drawingml/2006/main">
            <a:off x="8001000" y="2952750"/>
            <a:ext cx="3619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700" b="1">
                <a:solidFill>
                  <a:srgbClr val="E6B65D"/>
                </a:solidFill>
                <a:latin typeface="Aptos"/>
                <a:ea typeface="Aptos"/>
                <a:cs typeface="Aptos"/>
              </a:defRPr>
            </a:defPPr>
          </a:lstStyle>
          <a:p xmlns:a="http://schemas.openxmlformats.org/drawingml/2006/main">
            <a:pPr>
              <a:defRPr sz="2700" b="1">
                <a:solidFill>
                  <a:srgbClr val="E6B65D"/>
                </a:solidFill>
                <a:latin typeface="Aptos"/>
                <a:ea typeface="Aptos"/>
                <a:cs typeface="Aptos"/>
              </a:defRPr>
            </a:pPr>
            <a:r>
              <a:rPr sz="2700" b="1">
                <a:solidFill>
                  <a:srgbClr val="E6B65D"/>
                </a:solidFill>
                <a:latin typeface="Aptos"/>
                <a:ea typeface="Aptos"/>
                <a:cs typeface="Aptos"/>
              </a:rPr>
              <a:t>Human approval</a:t>
            </a:r>
          </a:p>
        </p:txBody>
      </p:sp>
      <p:sp>
        <p:nvSpPr>
          <p:cNvPr id="12" name="">
            <a:extLst xmlns:a="http://schemas.openxmlformats.org/drawingml/2006/main">
              <a:ext uri="{FF2B5EF4-FFF2-40B4-BE49-F238E27FC236}">
                <a16:creationId xmlns:a16="http://schemas.microsoft.com/office/drawing/2014/main" id="{4881EBB8-2C0F-4100-AE5D-59AD527D1AAE}"/>
              </a:ext>
            </a:extLst>
          </p:cNvPr>
          <p:cNvSpPr>
            <a:spLocks xmlns:a="http://schemas.openxmlformats.org/drawingml/2006/main" noGrp="1"/>
          </p:cNvSpPr>
          <p:nvPr/>
        </p:nvSpPr>
        <p:spPr>
          <a:xfrm xmlns:a="http://schemas.openxmlformats.org/drawingml/2006/main">
            <a:off x="8001000" y="3857625"/>
            <a:ext cx="3429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FFFFFF"/>
                </a:solidFill>
                <a:latin typeface="Aptos"/>
                <a:ea typeface="Aptos"/>
                <a:cs typeface="Aptos"/>
              </a:defRPr>
            </a:defPPr>
          </a:lstStyle>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ERP creates the approved</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purchase order</a:t>
            </a:r>
          </a:p>
        </p:txBody>
      </p:sp>
      <p:sp>
        <p:nvSpPr>
          <p:cNvPr id="13" name="">
            <a:extLst xmlns:a="http://schemas.openxmlformats.org/drawingml/2006/main">
              <a:ext uri="{FF2B5EF4-FFF2-40B4-BE49-F238E27FC236}">
                <a16:creationId xmlns:a16="http://schemas.microsoft.com/office/drawing/2014/main" id="{07C5F4EF-58DF-45F7-BBAA-ABD9D7BDF363}"/>
              </a:ext>
            </a:extLst>
          </p:cNvPr>
          <p:cNvSpPr>
            <a:spLocks xmlns:a="http://schemas.openxmlformats.org/drawingml/2006/main" noGrp="1"/>
          </p:cNvSpPr>
          <p:nvPr/>
        </p:nvSpPr>
        <p:spPr>
          <a:xfrm xmlns:a="http://schemas.openxmlformats.org/drawingml/2006/main">
            <a:off x="619125" y="5829300"/>
            <a:ext cx="10953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00" b="0">
                <a:solidFill>
                  <a:srgbClr val="CBD8E6"/>
                </a:solidFill>
                <a:latin typeface="Aptos"/>
                <a:ea typeface="Aptos"/>
                <a:cs typeface="Aptos"/>
              </a:defRPr>
            </a:defPPr>
          </a:lstStyle>
          <a:p xmlns:a="http://schemas.openxmlformats.org/drawingml/2006/main">
            <a:pPr>
              <a:defRPr sz="1800" b="0">
                <a:solidFill>
                  <a:srgbClr val="CBD8E6"/>
                </a:solidFill>
                <a:latin typeface="Aptos"/>
                <a:ea typeface="Aptos"/>
                <a:cs typeface="Aptos"/>
              </a:defRPr>
            </a:pPr>
            <a:r>
              <a:rPr sz="1800" b="0">
                <a:solidFill>
                  <a:srgbClr val="CBD8E6"/>
                </a:solidFill>
                <a:latin typeface="Aptos"/>
                <a:ea typeface="Aptos"/>
                <a:cs typeface="Aptos"/>
              </a:rPr>
              <a:t>Conceptual workflow; full ArchiMate model and relationship guide in article</a:t>
            </a:r>
          </a:p>
        </p:txBody>
      </p:sp>
      <p:sp>
        <p:nvSpPr>
          <p:cNvPr id="14" name="">
            <a:extLst xmlns:a="http://schemas.openxmlformats.org/drawingml/2006/main">
              <a:ext uri="{FF2B5EF4-FFF2-40B4-BE49-F238E27FC236}">
                <a16:creationId xmlns:a16="http://schemas.microsoft.com/office/drawing/2014/main" id="{8C70364D-1A45-4385-B733-AB6D5E667940}"/>
              </a:ext>
            </a:extLst>
          </p:cNvPr>
          <p:cNvSpPr>
            <a:spLocks xmlns:a="http://schemas.openxmlformats.org/drawingml/2006/main" noGrp="1"/>
          </p:cNvSpPr>
          <p:nvPr/>
        </p:nvSpPr>
        <p:spPr>
          <a:xfrm xmlns:a="http://schemas.openxmlformats.org/drawingml/2006/main">
            <a:off x="619125" y="64389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15" name="">
            <a:extLst xmlns:a="http://schemas.openxmlformats.org/drawingml/2006/main">
              <a:ext uri="{FF2B5EF4-FFF2-40B4-BE49-F238E27FC236}">
                <a16:creationId xmlns:a16="http://schemas.microsoft.com/office/drawing/2014/main" id="{63DA25C2-2153-46F8-8811-53BF0DB5E9FF}"/>
              </a:ext>
            </a:extLst>
          </p:cNvPr>
          <p:cNvSpPr>
            <a:spLocks xmlns:a="http://schemas.openxmlformats.org/drawingml/2006/main" noGrp="1"/>
          </p:cNvSpPr>
          <p:nvPr/>
        </p:nvSpPr>
        <p:spPr>
          <a:xfrm xmlns:a="http://schemas.openxmlformats.org/drawingml/2006/main">
            <a:off x="10668000" y="64389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5 / 10</a:t>
            </a:r>
          </a:p>
        </p:txBody>
      </p:sp>
    </p:spTree>
    <p:extLst>
      <p:ext uri="{BB962C8B-B14F-4D97-AF65-F5344CB8AC3E}">
        <p14:creationId xmlns:p14="http://schemas.microsoft.com/office/powerpoint/2010/main" val="376524706"/>
      </p:ext>
    </p:extLst>
  </p:cSld>
</p:sld>
</file>

<file path=ppt/slides/slide6.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CA2A98F-3B29-41B0-A266-A808C960AEC6}"/>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ArchiMate concepts for an AI profile</a:t>
            </a:r>
          </a:p>
        </p:txBody>
      </p:sp>
      <p:graphicFrame>
        <p:nvGraphicFramePr>
          <p:cNvPr id="2" name="">
            <a:extLst xmlns:a="http://schemas.openxmlformats.org/drawingml/2006/main">
              <a:ext uri="{FF2B5EF4-FFF2-40B4-BE49-F238E27FC236}">
                <a16:creationId xmlns:a16="http://schemas.microsoft.com/office/drawing/2014/main" id="{A9887EBA-1639-4F58-9AA8-21424E291D9E}"/>
              </a:ext>
            </a:extLst>
          </p:cNvPr>
          <p:cNvGraphicFramePr/>
          <p:nvPr/>
        </p:nvGraphicFramePr>
        <p:xfrm>
          <a:off xmlns:a="http://schemas.openxmlformats.org/drawingml/2006/main" x="619125" y="1762125"/>
          <a:ext xmlns:a="http://schemas.openxmlformats.org/drawingml/2006/main" cx="10953750" cy="3714750"/>
        </p:xfrm>
        <a:graphic xmlns:a="http://schemas.openxmlformats.org/drawingml/2006/main">
          <a:graphicData uri="http://schemas.openxmlformats.org/drawingml/2006/table">
            <a:tbl>
              <a:tblPr/>
              <a:tblGrid>
                <a:gridCol w="5476875"/>
                <a:gridCol w="5476875"/>
              </a:tblGrid>
              <a:tr h="619125">
                <a:tc>
                  <a:txBody>
                    <a:bodyPr/>
                    <a:lstStyle/>
                    <a:p>
                      <a:r>
                        <a:rPr sz="1950" b="1">
                          <a:solidFill>
                            <a:srgbClr val="E6B65D"/>
                          </a:solidFill>
                          <a:latin typeface="Aptos"/>
                          <a:ea typeface="Aptos"/>
                          <a:cs typeface="Aptos"/>
                        </a:rPr>
                        <a:t>Architecture concern</a:t>
                      </a:r>
                    </a:p>
                  </a:txBody>
                  <a:tcPr marL="91440" marR="91440" marT="45720" marB="45720">
                    <a:lnL w="9525">
                      <a:solidFill>
                        <a:srgbClr val="42566C"/>
                      </a:solidFill>
                      <a:prstDash val="solid"/>
                    </a:lnL>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c>
                  <a:txBody>
                    <a:bodyPr/>
                    <a:lstStyle/>
                    <a:p>
                      <a:r>
                        <a:rPr sz="1950" b="1">
                          <a:solidFill>
                            <a:srgbClr val="E6B65D"/>
                          </a:solidFill>
                          <a:latin typeface="Aptos"/>
                          <a:ea typeface="Aptos"/>
                          <a:cs typeface="Aptos"/>
                        </a:rPr>
                        <a:t>ArchiMate concepts</a:t>
                      </a:r>
                    </a:p>
                  </a:txBody>
                  <a:tcPr marL="91440" marR="91440" marT="45720" marB="45720">
                    <a:lnR w="9525">
                      <a:solidFill>
                        <a:srgbClr val="42566C"/>
                      </a:solidFill>
                      <a:prstDash val="solid"/>
                    </a:lnR>
                    <a:lnT w="9525">
                      <a:solidFill>
                        <a:srgbClr val="42566C"/>
                      </a:solidFill>
                      <a:prstDash val="solid"/>
                    </a:lnT>
                    <a:lnB w="9525">
                      <a:solidFill>
                        <a:srgbClr val="42566C"/>
                      </a:solidFill>
                      <a:prstDash val="solid"/>
                    </a:lnB>
                    <a:solidFill>
                      <a:srgbClr val="172C43"/>
                    </a:solidFill>
                  </a:tcPr>
                </a:tc>
              </a:tr>
              <a:tr h="619125">
                <a:tc>
                  <a:txBody>
                    <a:bodyPr/>
                    <a:lstStyle/>
                    <a:p>
                      <a:r>
                        <a:rPr sz="1950" b="0">
                          <a:solidFill>
                            <a:srgbClr val="FFFFFF"/>
                          </a:solidFill>
                          <a:latin typeface="Aptos"/>
                          <a:ea typeface="Aptos"/>
                          <a:cs typeface="Aptos"/>
                        </a:rPr>
                        <a:t>Purpose</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Goal, Outcome, Capability</a:t>
                      </a:r>
                    </a:p>
                  </a:txBody>
                  <a:tcPr marL="91440" marR="91440" marT="45720" marB="45720">
                    <a:lnR w="9525">
                      <a:solidFill>
                        <a:srgbClr val="42566C"/>
                      </a:solidFill>
                      <a:prstDash val="solid"/>
                    </a:lnR>
                    <a:lnB w="9525">
                      <a:solidFill>
                        <a:srgbClr val="42566C"/>
                      </a:solidFill>
                      <a:prstDash val="solid"/>
                    </a:lnB>
                    <a:solidFill>
                      <a:srgbClr val="0C192B"/>
                    </a:solidFill>
                  </a:tcPr>
                </a:tc>
              </a:tr>
              <a:tr h="619125">
                <a:tc>
                  <a:txBody>
                    <a:bodyPr/>
                    <a:lstStyle/>
                    <a:p>
                      <a:r>
                        <a:rPr sz="1950" b="0">
                          <a:solidFill>
                            <a:srgbClr val="FFFFFF"/>
                          </a:solidFill>
                          <a:latin typeface="Aptos"/>
                          <a:ea typeface="Aptos"/>
                          <a:cs typeface="Aptos"/>
                        </a:rPr>
                        <a:t>Accountability</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Business Actor, Role, Process</a:t>
                      </a:r>
                    </a:p>
                  </a:txBody>
                  <a:tcPr marL="91440" marR="91440" marT="45720" marB="45720">
                    <a:lnR w="9525">
                      <a:solidFill>
                        <a:srgbClr val="42566C"/>
                      </a:solidFill>
                      <a:prstDash val="solid"/>
                    </a:lnR>
                    <a:lnB w="9525">
                      <a:solidFill>
                        <a:srgbClr val="42566C"/>
                      </a:solidFill>
                      <a:prstDash val="solid"/>
                    </a:lnB>
                    <a:solidFill>
                      <a:srgbClr val="0C192B"/>
                    </a:solidFill>
                  </a:tcPr>
                </a:tc>
              </a:tr>
              <a:tr h="619125">
                <a:tc>
                  <a:txBody>
                    <a:bodyPr/>
                    <a:lstStyle/>
                    <a:p>
                      <a:r>
                        <a:rPr sz="1950" b="0">
                          <a:solidFill>
                            <a:srgbClr val="FFFFFF"/>
                          </a:solidFill>
                          <a:latin typeface="Aptos"/>
                          <a:ea typeface="Aptos"/>
                          <a:cs typeface="Aptos"/>
                        </a:rPr>
                        <a:t>Agent design</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Application Component, Function, Service</a:t>
                      </a:r>
                    </a:p>
                  </a:txBody>
                  <a:tcPr marL="91440" marR="91440" marT="45720" marB="45720">
                    <a:lnR w="9525">
                      <a:solidFill>
                        <a:srgbClr val="42566C"/>
                      </a:solidFill>
                      <a:prstDash val="solid"/>
                    </a:lnR>
                    <a:lnB w="9525">
                      <a:solidFill>
                        <a:srgbClr val="42566C"/>
                      </a:solidFill>
                      <a:prstDash val="solid"/>
                    </a:lnB>
                    <a:solidFill>
                      <a:srgbClr val="0C192B"/>
                    </a:solidFill>
                  </a:tcPr>
                </a:tc>
              </a:tr>
              <a:tr h="619125">
                <a:tc>
                  <a:txBody>
                    <a:bodyPr/>
                    <a:lstStyle/>
                    <a:p>
                      <a:r>
                        <a:rPr sz="1950" b="0">
                          <a:solidFill>
                            <a:srgbClr val="FFFFFF"/>
                          </a:solidFill>
                          <a:latin typeface="Aptos"/>
                          <a:ea typeface="Aptos"/>
                          <a:cs typeface="Aptos"/>
                        </a:rPr>
                        <a:t>Information</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Data Object, Artifact</a:t>
                      </a:r>
                    </a:p>
                  </a:txBody>
                  <a:tcPr marL="91440" marR="91440" marT="45720" marB="45720">
                    <a:lnR w="9525">
                      <a:solidFill>
                        <a:srgbClr val="42566C"/>
                      </a:solidFill>
                      <a:prstDash val="solid"/>
                    </a:lnR>
                    <a:lnB w="9525">
                      <a:solidFill>
                        <a:srgbClr val="42566C"/>
                      </a:solidFill>
                      <a:prstDash val="solid"/>
                    </a:lnB>
                    <a:solidFill>
                      <a:srgbClr val="0C192B"/>
                    </a:solidFill>
                  </a:tcPr>
                </a:tc>
              </a:tr>
              <a:tr h="619125">
                <a:tc>
                  <a:txBody>
                    <a:bodyPr/>
                    <a:lstStyle/>
                    <a:p>
                      <a:r>
                        <a:rPr sz="1950" b="0">
                          <a:solidFill>
                            <a:srgbClr val="FFFFFF"/>
                          </a:solidFill>
                          <a:latin typeface="Aptos"/>
                          <a:ea typeface="Aptos"/>
                          <a:cs typeface="Aptos"/>
                        </a:rPr>
                        <a:t>Controls and change</a:t>
                      </a:r>
                    </a:p>
                  </a:txBody>
                  <a:tcPr marL="91440" marR="91440" marT="45720" marB="45720">
                    <a:lnL w="9525">
                      <a:solidFill>
                        <a:srgbClr val="42566C"/>
                      </a:solidFill>
                      <a:prstDash val="solid"/>
                    </a:lnL>
                    <a:lnR w="9525">
                      <a:solidFill>
                        <a:srgbClr val="42566C"/>
                      </a:solidFill>
                      <a:prstDash val="solid"/>
                    </a:lnR>
                    <a:lnB w="9525">
                      <a:solidFill>
                        <a:srgbClr val="42566C"/>
                      </a:solidFill>
                      <a:prstDash val="solid"/>
                    </a:lnB>
                    <a:solidFill>
                      <a:srgbClr val="0C192B"/>
                    </a:solidFill>
                  </a:tcPr>
                </a:tc>
                <a:tc>
                  <a:txBody>
                    <a:bodyPr/>
                    <a:lstStyle/>
                    <a:p>
                      <a:r>
                        <a:rPr sz="1950" b="0">
                          <a:solidFill>
                            <a:srgbClr val="FFFFFF"/>
                          </a:solidFill>
                          <a:latin typeface="Aptos"/>
                          <a:ea typeface="Aptos"/>
                          <a:cs typeface="Aptos"/>
                        </a:rPr>
                        <a:t>Requirement, Constraint, Assessment, Gap</a:t>
                      </a:r>
                    </a:p>
                  </a:txBody>
                  <a:tcPr marL="91440" marR="91440" marT="45720" marB="45720">
                    <a:lnR w="9525">
                      <a:solidFill>
                        <a:srgbClr val="42566C"/>
                      </a:solidFill>
                      <a:prstDash val="solid"/>
                    </a:lnR>
                    <a:lnB w="9525">
                      <a:solidFill>
                        <a:srgbClr val="42566C"/>
                      </a:solidFill>
                      <a:prstDash val="solid"/>
                    </a:lnB>
                    <a:solidFill>
                      <a:srgbClr val="0C192B"/>
                    </a:solidFill>
                  </a:tcPr>
                </a:tc>
              </a:tr>
            </a:tbl>
          </a:graphicData>
        </a:graphic>
      </p:graphicFrame>
      <p:sp>
        <p:nvSpPr>
          <p:cNvPr id="3" name="">
            <a:extLst xmlns:a="http://schemas.openxmlformats.org/drawingml/2006/main">
              <a:ext uri="{FF2B5EF4-FFF2-40B4-BE49-F238E27FC236}">
                <a16:creationId xmlns:a16="http://schemas.microsoft.com/office/drawing/2014/main" id="{2EC60BB6-333E-4B9A-A64F-1FF44D1D80F5}"/>
              </a:ext>
            </a:extLst>
          </p:cNvPr>
          <p:cNvSpPr>
            <a:spLocks xmlns:a="http://schemas.openxmlformats.org/drawingml/2006/main" noGrp="1"/>
          </p:cNvSpPr>
          <p:nvPr/>
        </p:nvSpPr>
        <p:spPr>
          <a:xfrm xmlns:a="http://schemas.openxmlformats.org/drawingml/2006/main">
            <a:off x="619125" y="5829300"/>
            <a:ext cx="1095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875" b="0">
                <a:solidFill>
                  <a:srgbClr val="E6B65D"/>
                </a:solidFill>
                <a:latin typeface="Aptos"/>
                <a:ea typeface="Aptos"/>
                <a:cs typeface="Aptos"/>
              </a:defRPr>
            </a:defPPr>
          </a:lstStyle>
          <a:p xmlns:a="http://schemas.openxmlformats.org/drawingml/2006/main">
            <a:pPr>
              <a:defRPr sz="1875" b="0">
                <a:solidFill>
                  <a:srgbClr val="E6B65D"/>
                </a:solidFill>
                <a:latin typeface="Aptos"/>
                <a:ea typeface="Aptos"/>
                <a:cs typeface="Aptos"/>
              </a:defRPr>
            </a:pPr>
            <a:r>
              <a:rPr sz="1875" b="0">
                <a:solidFill>
                  <a:srgbClr val="E6B65D"/>
                </a:solidFill>
                <a:latin typeface="Aptos"/>
                <a:ea typeface="Aptos"/>
                <a:cs typeface="Aptos"/>
              </a:rPr>
              <a:t>Proposed AI profile using 3.2 concepts; validate your repository version</a:t>
            </a:r>
          </a:p>
        </p:txBody>
      </p:sp>
      <p:sp>
        <p:nvSpPr>
          <p:cNvPr id="4" name="">
            <a:extLst xmlns:a="http://schemas.openxmlformats.org/drawingml/2006/main">
              <a:ext uri="{FF2B5EF4-FFF2-40B4-BE49-F238E27FC236}">
                <a16:creationId xmlns:a16="http://schemas.microsoft.com/office/drawing/2014/main" id="{BF896A6A-8653-46AD-82C1-99BBAD90AF44}"/>
              </a:ext>
            </a:extLst>
          </p:cNvPr>
          <p:cNvSpPr>
            <a:spLocks xmlns:a="http://schemas.openxmlformats.org/drawingml/2006/main" noGrp="1"/>
          </p:cNvSpPr>
          <p:nvPr/>
        </p:nvSpPr>
        <p:spPr>
          <a:xfrm xmlns:a="http://schemas.openxmlformats.org/drawingml/2006/main">
            <a:off x="619125" y="64389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5" name="">
            <a:extLst xmlns:a="http://schemas.openxmlformats.org/drawingml/2006/main">
              <a:ext uri="{FF2B5EF4-FFF2-40B4-BE49-F238E27FC236}">
                <a16:creationId xmlns:a16="http://schemas.microsoft.com/office/drawing/2014/main" id="{90552BD5-3733-4E6B-8AA6-2DCB03BD00B9}"/>
              </a:ext>
            </a:extLst>
          </p:cNvPr>
          <p:cNvSpPr>
            <a:spLocks xmlns:a="http://schemas.openxmlformats.org/drawingml/2006/main" noGrp="1"/>
          </p:cNvSpPr>
          <p:nvPr/>
        </p:nvSpPr>
        <p:spPr>
          <a:xfrm xmlns:a="http://schemas.openxmlformats.org/drawingml/2006/main">
            <a:off x="10668000" y="64389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6 / 10</a:t>
            </a:r>
          </a:p>
        </p:txBody>
      </p:sp>
    </p:spTree>
    <p:extLst>
      <p:ext uri="{BB962C8B-B14F-4D97-AF65-F5344CB8AC3E}">
        <p14:creationId xmlns:p14="http://schemas.microsoft.com/office/powerpoint/2010/main" val="1319469232"/>
      </p:ext>
    </p:extLst>
  </p:cSld>
</p:sld>
</file>

<file path=ppt/slides/slide7.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3568EA8-75E0-4B4D-879F-80C069012029}"/>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Trusted data and scoped tools</a:t>
            </a:r>
          </a:p>
        </p:txBody>
      </p:sp>
      <p:pic>
        <p:nvPicPr>
          <p:cNvPr id="2" name="">
            <a:extLst xmlns:a="http://schemas.openxmlformats.org/drawingml/2006/main">
              <a:ext uri="{FF2B5EF4-FFF2-40B4-BE49-F238E27FC236}">
                <a16:creationId xmlns:a16="http://schemas.microsoft.com/office/drawing/2014/main" id="{FCF2843E-9CB6-488D-AA85-3493D1B02761}"/>
              </a:ext>
            </a:extLst>
          </p:cNvPr>
          <p:cNvPicPr>
            <a:picLocks xmlns:a="http://schemas.openxmlformats.org/drawingml/2006/main" noChangeAspect="1"/>
          </p:cNvPicPr>
          <p:nvPr/>
        </p:nvPicPr>
        <p:blipFill>
          <a:blip xmlns:r="http://schemas.openxmlformats.org/officeDocument/2006/relationships" xmlns:a="http://schemas.openxmlformats.org/drawingml/2006/main" r:embed="R58dc80d3d0b64d3a"/>
          <a:srcRect xmlns:a="http://schemas.openxmlformats.org/drawingml/2006/main" l="10535" t="0" r="10535" b="0"/>
          <a:stretch xmlns:a="http://schemas.openxmlformats.org/drawingml/2006/main">
            <a:fillRect l="0" t="0" r="0" b="0"/>
          </a:stretch>
        </p:blipFill>
        <p:spPr>
          <a:xfrm xmlns:a="http://schemas.openxmlformats.org/drawingml/2006/main">
            <a:off x="6096000" y="1857375"/>
            <a:ext cx="5476875" cy="39052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CAFF399-CF35-4242-B935-B5D02D16E023}"/>
              </a:ext>
            </a:extLst>
          </p:cNvPr>
          <p:cNvSpPr>
            <a:spLocks xmlns:a="http://schemas.openxmlformats.org/drawingml/2006/main" noGrp="1"/>
          </p:cNvSpPr>
          <p:nvPr/>
        </p:nvSpPr>
        <p:spPr>
          <a:xfrm xmlns:a="http://schemas.openxmlformats.org/drawingml/2006/main">
            <a:off x="619125" y="2047875"/>
            <a:ext cx="4953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700" b="1">
                <a:solidFill>
                  <a:srgbClr val="E6B65D"/>
                </a:solidFill>
                <a:latin typeface="Aptos"/>
                <a:ea typeface="Aptos"/>
                <a:cs typeface="Aptos"/>
              </a:defRPr>
            </a:defPPr>
          </a:lstStyle>
          <a:p xmlns:a="http://schemas.openxmlformats.org/drawingml/2006/main">
            <a:pPr>
              <a:defRPr sz="2700" b="1">
                <a:solidFill>
                  <a:srgbClr val="E6B65D"/>
                </a:solidFill>
                <a:latin typeface="Aptos"/>
                <a:ea typeface="Aptos"/>
                <a:cs typeface="Aptos"/>
              </a:defRPr>
            </a:pPr>
            <a:r>
              <a:rPr sz="2700" b="1">
                <a:solidFill>
                  <a:srgbClr val="E6B65D"/>
                </a:solidFill>
                <a:latin typeface="Aptos"/>
                <a:ea typeface="Aptos"/>
                <a:cs typeface="Aptos"/>
              </a:rPr>
              <a:t>Authoritative sources</a:t>
            </a:r>
          </a:p>
          <a:p xmlns:a="http://schemas.openxmlformats.org/drawingml/2006/main">
            <a:pPr>
              <a:defRPr sz="2700" b="1">
                <a:solidFill>
                  <a:srgbClr val="E6B65D"/>
                </a:solidFill>
                <a:latin typeface="Aptos"/>
                <a:ea typeface="Aptos"/>
                <a:cs typeface="Aptos"/>
              </a:defRPr>
            </a:pPr>
            <a:r>
              <a:rPr sz="2700" b="1">
                <a:solidFill>
                  <a:srgbClr val="E6B65D"/>
                </a:solidFill>
                <a:latin typeface="Aptos"/>
                <a:ea typeface="Aptos"/>
                <a:cs typeface="Aptos"/>
              </a:rPr>
              <a:t>and named custodians</a:t>
            </a:r>
          </a:p>
        </p:txBody>
      </p:sp>
      <p:sp>
        <p:nvSpPr>
          <p:cNvPr id="4" name="">
            <a:extLst xmlns:a="http://schemas.openxmlformats.org/drawingml/2006/main">
              <a:ext uri="{FF2B5EF4-FFF2-40B4-BE49-F238E27FC236}">
                <a16:creationId xmlns:a16="http://schemas.microsoft.com/office/drawing/2014/main" id="{AA135D82-7FCD-417A-A5B9-ACD8638C6D51}"/>
              </a:ext>
            </a:extLst>
          </p:cNvPr>
          <p:cNvSpPr>
            <a:spLocks xmlns:a="http://schemas.openxmlformats.org/drawingml/2006/main" noGrp="1"/>
          </p:cNvSpPr>
          <p:nvPr/>
        </p:nvSpPr>
        <p:spPr>
          <a:xfrm xmlns:a="http://schemas.openxmlformats.org/drawingml/2006/main">
            <a:off x="619125" y="3524250"/>
            <a:ext cx="50006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FFFFFF"/>
                </a:solidFill>
                <a:latin typeface="Aptos"/>
                <a:ea typeface="Aptos"/>
                <a:cs typeface="Aptos"/>
              </a:defRPr>
            </a:defPPr>
          </a:lstStyle>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Permitted read / write actions</a:t>
            </a:r>
          </a:p>
          <a:p xmlns:a="http://schemas.openxmlformats.org/drawingml/2006/main">
            <a:r>
              <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Provenance and freshness</a:t>
            </a:r>
          </a:p>
          <a:p xmlns:a="http://schemas.openxmlformats.org/drawingml/2006/main">
            <a:r>
              <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Scoped tool contracts</a:t>
            </a:r>
          </a:p>
        </p:txBody>
      </p:sp>
      <p:sp>
        <p:nvSpPr>
          <p:cNvPr id="5" name="">
            <a:extLst xmlns:a="http://schemas.openxmlformats.org/drawingml/2006/main">
              <a:ext uri="{FF2B5EF4-FFF2-40B4-BE49-F238E27FC236}">
                <a16:creationId xmlns:a16="http://schemas.microsoft.com/office/drawing/2014/main" id="{9BEFF852-7F56-4D09-BFD0-6B582D1D24E8}"/>
              </a:ext>
            </a:extLst>
          </p:cNvPr>
          <p:cNvSpPr>
            <a:spLocks xmlns:a="http://schemas.openxmlformats.org/drawingml/2006/main" noGrp="1"/>
          </p:cNvSpPr>
          <p:nvPr/>
        </p:nvSpPr>
        <p:spPr>
          <a:xfrm xmlns:a="http://schemas.openxmlformats.org/drawingml/2006/main">
            <a:off x="619125" y="64389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6" name="">
            <a:extLst xmlns:a="http://schemas.openxmlformats.org/drawingml/2006/main">
              <a:ext uri="{FF2B5EF4-FFF2-40B4-BE49-F238E27FC236}">
                <a16:creationId xmlns:a16="http://schemas.microsoft.com/office/drawing/2014/main" id="{5A6C554B-E30F-4EEC-969E-93F16B6981E1}"/>
              </a:ext>
            </a:extLst>
          </p:cNvPr>
          <p:cNvSpPr>
            <a:spLocks xmlns:a="http://schemas.openxmlformats.org/drawingml/2006/main" noGrp="1"/>
          </p:cNvSpPr>
          <p:nvPr/>
        </p:nvSpPr>
        <p:spPr>
          <a:xfrm xmlns:a="http://schemas.openxmlformats.org/drawingml/2006/main">
            <a:off x="10668000" y="64389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7 / 10</a:t>
            </a:r>
          </a:p>
        </p:txBody>
      </p:sp>
    </p:spTree>
    <p:extLst>
      <p:ext uri="{BB962C8B-B14F-4D97-AF65-F5344CB8AC3E}">
        <p14:creationId xmlns:p14="http://schemas.microsoft.com/office/powerpoint/2010/main" val="588469239"/>
      </p:ext>
    </p:extLst>
  </p:cSld>
</p:sld>
</file>

<file path=ppt/slides/slide8.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67FE301-A1D8-43D9-BE76-54417C11F6BF}"/>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Change impact and operational evidence</a:t>
            </a:r>
          </a:p>
        </p:txBody>
      </p:sp>
      <p:pic>
        <p:nvPicPr>
          <p:cNvPr id="2" name="">
            <a:extLst xmlns:a="http://schemas.openxmlformats.org/drawingml/2006/main">
              <a:ext uri="{FF2B5EF4-FFF2-40B4-BE49-F238E27FC236}">
                <a16:creationId xmlns:a16="http://schemas.microsoft.com/office/drawing/2014/main" id="{0A156579-E897-46F3-AFDE-4DFC544C8C32}"/>
              </a:ext>
            </a:extLst>
          </p:cNvPr>
          <p:cNvPicPr>
            <a:picLocks xmlns:a="http://schemas.openxmlformats.org/drawingml/2006/main" noChangeAspect="1"/>
          </p:cNvPicPr>
          <p:nvPr/>
        </p:nvPicPr>
        <p:blipFill>
          <a:blip xmlns:r="http://schemas.openxmlformats.org/officeDocument/2006/relationships" xmlns:a="http://schemas.openxmlformats.org/drawingml/2006/main" r:embed="R7b2de183b3474401"/>
          <a:srcRect xmlns:a="http://schemas.openxmlformats.org/drawingml/2006/main" l="14939" t="0" r="14939" b="0"/>
          <a:stretch xmlns:a="http://schemas.openxmlformats.org/drawingml/2006/main">
            <a:fillRect l="0" t="0" r="0" b="0"/>
          </a:stretch>
        </p:blipFill>
        <p:spPr>
          <a:xfrm xmlns:a="http://schemas.openxmlformats.org/drawingml/2006/main">
            <a:off x="6096000" y="1857375"/>
            <a:ext cx="5476875" cy="3905250"/>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7ECF2035-E2E9-498F-9C06-066510CC18EA}"/>
              </a:ext>
            </a:extLst>
          </p:cNvPr>
          <p:cNvSpPr>
            <a:spLocks xmlns:a="http://schemas.openxmlformats.org/drawingml/2006/main" noGrp="1"/>
          </p:cNvSpPr>
          <p:nvPr/>
        </p:nvSpPr>
        <p:spPr>
          <a:xfrm xmlns:a="http://schemas.openxmlformats.org/drawingml/2006/main">
            <a:off x="619125" y="2047875"/>
            <a:ext cx="4953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700" b="1">
                <a:solidFill>
                  <a:srgbClr val="E6B65D"/>
                </a:solidFill>
                <a:latin typeface="Aptos"/>
                <a:ea typeface="Aptos"/>
                <a:cs typeface="Aptos"/>
              </a:defRPr>
            </a:defPPr>
          </a:lstStyle>
          <a:p xmlns:a="http://schemas.openxmlformats.org/drawingml/2006/main">
            <a:pPr>
              <a:defRPr sz="2700" b="1">
                <a:solidFill>
                  <a:srgbClr val="E6B65D"/>
                </a:solidFill>
                <a:latin typeface="Aptos"/>
                <a:ea typeface="Aptos"/>
                <a:cs typeface="Aptos"/>
              </a:defRPr>
            </a:pPr>
            <a:r>
              <a:rPr sz="2700" b="1">
                <a:solidFill>
                  <a:srgbClr val="E6B65D"/>
                </a:solidFill>
                <a:latin typeface="Aptos"/>
                <a:ea typeface="Aptos"/>
                <a:cs typeface="Aptos"/>
              </a:rPr>
              <a:t>Identify dependencies</a:t>
            </a:r>
          </a:p>
          <a:p xmlns:a="http://schemas.openxmlformats.org/drawingml/2006/main">
            <a:pPr>
              <a:defRPr sz="2700" b="1">
                <a:solidFill>
                  <a:srgbClr val="E6B65D"/>
                </a:solidFill>
                <a:latin typeface="Aptos"/>
                <a:ea typeface="Aptos"/>
                <a:cs typeface="Aptos"/>
              </a:defRPr>
            </a:pPr>
            <a:r>
              <a:rPr sz="2700" b="1">
                <a:solidFill>
                  <a:srgbClr val="E6B65D"/>
                </a:solidFill>
                <a:latin typeface="Aptos"/>
                <a:ea typeface="Aptos"/>
                <a:cs typeface="Aptos"/>
              </a:rPr>
              <a:t>before a version change</a:t>
            </a:r>
          </a:p>
        </p:txBody>
      </p:sp>
      <p:sp>
        <p:nvSpPr>
          <p:cNvPr id="4" name="">
            <a:extLst xmlns:a="http://schemas.openxmlformats.org/drawingml/2006/main">
              <a:ext uri="{FF2B5EF4-FFF2-40B4-BE49-F238E27FC236}">
                <a16:creationId xmlns:a16="http://schemas.microsoft.com/office/drawing/2014/main" id="{AFAFF917-846F-44DE-A5F3-6F73FE870A0F}"/>
              </a:ext>
            </a:extLst>
          </p:cNvPr>
          <p:cNvSpPr>
            <a:spLocks xmlns:a="http://schemas.openxmlformats.org/drawingml/2006/main" noGrp="1"/>
          </p:cNvSpPr>
          <p:nvPr/>
        </p:nvSpPr>
        <p:spPr>
          <a:xfrm xmlns:a="http://schemas.openxmlformats.org/drawingml/2006/main">
            <a:off x="619125" y="3571875"/>
            <a:ext cx="5000625"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0">
                <a:solidFill>
                  <a:srgbClr val="FFFFFF"/>
                </a:solidFill>
                <a:latin typeface="Aptos"/>
                <a:ea typeface="Aptos"/>
                <a:cs typeface="Aptos"/>
              </a:defRPr>
            </a:defPPr>
          </a:lstStyle>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Affected workflows</a:t>
            </a:r>
          </a:p>
          <a:p xmlns:a="http://schemas.openxmlformats.org/drawingml/2006/main">
            <a:r>
              <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Required evaluations</a:t>
            </a:r>
          </a:p>
          <a:p xmlns:a="http://schemas.openxmlformats.org/drawingml/2006/main">
            <a:r>
              <a:t/>
            </a:r>
          </a:p>
          <a:p xmlns:a="http://schemas.openxmlformats.org/drawingml/2006/main">
            <a:pPr>
              <a:defRPr sz="2250" b="0">
                <a:solidFill>
                  <a:srgbClr val="FFFFFF"/>
                </a:solidFill>
                <a:latin typeface="Aptos"/>
                <a:ea typeface="Aptos"/>
                <a:cs typeface="Aptos"/>
              </a:defRPr>
            </a:pPr>
            <a:r>
              <a:rPr sz="2250" b="0">
                <a:solidFill>
                  <a:srgbClr val="FFFFFF"/>
                </a:solidFill>
                <a:latin typeface="Aptos"/>
                <a:ea typeface="Aptos"/>
                <a:cs typeface="Aptos"/>
              </a:rPr>
              <a:t>Approval and recovery route</a:t>
            </a:r>
          </a:p>
        </p:txBody>
      </p:sp>
      <p:sp>
        <p:nvSpPr>
          <p:cNvPr id="5" name="">
            <a:extLst xmlns:a="http://schemas.openxmlformats.org/drawingml/2006/main">
              <a:ext uri="{FF2B5EF4-FFF2-40B4-BE49-F238E27FC236}">
                <a16:creationId xmlns:a16="http://schemas.microsoft.com/office/drawing/2014/main" id="{171FCFFD-B50E-483E-88AC-CF1154538F91}"/>
              </a:ext>
            </a:extLst>
          </p:cNvPr>
          <p:cNvSpPr>
            <a:spLocks xmlns:a="http://schemas.openxmlformats.org/drawingml/2006/main" noGrp="1"/>
          </p:cNvSpPr>
          <p:nvPr/>
        </p:nvSpPr>
        <p:spPr>
          <a:xfrm xmlns:a="http://schemas.openxmlformats.org/drawingml/2006/main">
            <a:off x="619125" y="64389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6" name="">
            <a:extLst xmlns:a="http://schemas.openxmlformats.org/drawingml/2006/main">
              <a:ext uri="{FF2B5EF4-FFF2-40B4-BE49-F238E27FC236}">
                <a16:creationId xmlns:a16="http://schemas.microsoft.com/office/drawing/2014/main" id="{7D5D2535-2469-4BCA-9660-07D18EE5B673}"/>
              </a:ext>
            </a:extLst>
          </p:cNvPr>
          <p:cNvSpPr>
            <a:spLocks xmlns:a="http://schemas.openxmlformats.org/drawingml/2006/main" noGrp="1"/>
          </p:cNvSpPr>
          <p:nvPr/>
        </p:nvSpPr>
        <p:spPr>
          <a:xfrm xmlns:a="http://schemas.openxmlformats.org/drawingml/2006/main">
            <a:off x="10668000" y="64389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8 / 10</a:t>
            </a:r>
          </a:p>
        </p:txBody>
      </p:sp>
    </p:spTree>
    <p:extLst>
      <p:ext uri="{BB962C8B-B14F-4D97-AF65-F5344CB8AC3E}">
        <p14:creationId xmlns:p14="http://schemas.microsoft.com/office/powerpoint/2010/main" val="411196650"/>
      </p:ext>
    </p:extLst>
  </p:cSld>
</p:sld>
</file>

<file path=ppt/slides/slide9.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84B0A4B3-E800-4044-950C-CA4EEDC095C2}"/>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Five questions for repository readiness</a:t>
            </a:r>
          </a:p>
        </p:txBody>
      </p:sp>
      <p:sp>
        <p:nvSpPr>
          <p:cNvPr id="2" name="">
            <a:extLst xmlns:a="http://schemas.openxmlformats.org/drawingml/2006/main">
              <a:ext uri="{FF2B5EF4-FFF2-40B4-BE49-F238E27FC236}">
                <a16:creationId xmlns:a16="http://schemas.microsoft.com/office/drawing/2014/main" id="{1CDB9969-2799-4964-BC21-843006DD6024}"/>
              </a:ext>
            </a:extLst>
          </p:cNvPr>
          <p:cNvSpPr>
            <a:spLocks xmlns:a="http://schemas.openxmlformats.org/drawingml/2006/main" noGrp="1"/>
          </p:cNvSpPr>
          <p:nvPr/>
        </p:nvSpPr>
        <p:spPr>
          <a:xfrm xmlns:a="http://schemas.openxmlformats.org/drawingml/2006/main">
            <a:off x="619125" y="1952625"/>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850" b="1">
                <a:solidFill>
                  <a:srgbClr val="E6B65D"/>
                </a:solidFill>
                <a:latin typeface="Aptos"/>
                <a:ea typeface="Aptos"/>
                <a:cs typeface="Aptos"/>
              </a:defRPr>
            </a:defPPr>
          </a:lstStyle>
          <a:p xmlns:a="http://schemas.openxmlformats.org/drawingml/2006/main">
            <a:pPr>
              <a:defRPr sz="2850" b="1">
                <a:solidFill>
                  <a:srgbClr val="E6B65D"/>
                </a:solidFill>
                <a:latin typeface="Aptos"/>
                <a:ea typeface="Aptos"/>
                <a:cs typeface="Aptos"/>
              </a:defRPr>
            </a:pPr>
            <a:r>
              <a:rPr sz="2850" b="1">
                <a:solidFill>
                  <a:srgbClr val="E6B65D"/>
                </a:solidFill>
                <a:latin typeface="Aptos"/>
                <a:ea typeface="Aptos"/>
                <a:cs typeface="Aptos"/>
              </a:rPr>
              <a:t>01</a:t>
            </a:r>
          </a:p>
        </p:txBody>
      </p:sp>
      <p:sp>
        <p:nvSpPr>
          <p:cNvPr id="3" name="">
            <a:extLst xmlns:a="http://schemas.openxmlformats.org/drawingml/2006/main">
              <a:ext uri="{FF2B5EF4-FFF2-40B4-BE49-F238E27FC236}">
                <a16:creationId xmlns:a16="http://schemas.microsoft.com/office/drawing/2014/main" id="{BC61C552-40B3-4B8F-AB87-28AA2F1C9A9A}"/>
              </a:ext>
            </a:extLst>
          </p:cNvPr>
          <p:cNvSpPr>
            <a:spLocks xmlns:a="http://schemas.openxmlformats.org/drawingml/2006/main" noGrp="1"/>
          </p:cNvSpPr>
          <p:nvPr/>
        </p:nvSpPr>
        <p:spPr>
          <a:xfrm xmlns:a="http://schemas.openxmlformats.org/drawingml/2006/main">
            <a:off x="1666875" y="1952625"/>
            <a:ext cx="990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0">
                <a:solidFill>
                  <a:srgbClr val="FFFFFF"/>
                </a:solidFill>
                <a:latin typeface="Aptos"/>
                <a:ea typeface="Aptos"/>
                <a:cs typeface="Aptos"/>
              </a:defRPr>
            </a:defPPr>
          </a:lstStyle>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Business outcome and named owner?</a:t>
            </a:r>
          </a:p>
        </p:txBody>
      </p:sp>
      <p:sp>
        <p:nvSpPr>
          <p:cNvPr id="4" name="">
            <a:extLst xmlns:a="http://schemas.openxmlformats.org/drawingml/2006/main">
              <a:ext uri="{FF2B5EF4-FFF2-40B4-BE49-F238E27FC236}">
                <a16:creationId xmlns:a16="http://schemas.microsoft.com/office/drawing/2014/main" id="{EA8DA896-4D45-4562-B143-50123D5E0B4B}"/>
              </a:ext>
            </a:extLst>
          </p:cNvPr>
          <p:cNvSpPr>
            <a:spLocks xmlns:a="http://schemas.openxmlformats.org/drawingml/2006/main" noGrp="1"/>
          </p:cNvSpPr>
          <p:nvPr/>
        </p:nvSpPr>
        <p:spPr>
          <a:xfrm xmlns:a="http://schemas.openxmlformats.org/drawingml/2006/main">
            <a:off x="619125" y="2733675"/>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850" b="1">
                <a:solidFill>
                  <a:srgbClr val="E6B65D"/>
                </a:solidFill>
                <a:latin typeface="Aptos"/>
                <a:ea typeface="Aptos"/>
                <a:cs typeface="Aptos"/>
              </a:defRPr>
            </a:defPPr>
          </a:lstStyle>
          <a:p xmlns:a="http://schemas.openxmlformats.org/drawingml/2006/main">
            <a:pPr>
              <a:defRPr sz="2850" b="1">
                <a:solidFill>
                  <a:srgbClr val="E6B65D"/>
                </a:solidFill>
                <a:latin typeface="Aptos"/>
                <a:ea typeface="Aptos"/>
                <a:cs typeface="Aptos"/>
              </a:defRPr>
            </a:pPr>
            <a:r>
              <a:rPr sz="2850" b="1">
                <a:solidFill>
                  <a:srgbClr val="E6B65D"/>
                </a:solidFill>
                <a:latin typeface="Aptos"/>
                <a:ea typeface="Aptos"/>
                <a:cs typeface="Aptos"/>
              </a:rPr>
              <a:t>02</a:t>
            </a:r>
          </a:p>
        </p:txBody>
      </p:sp>
      <p:sp>
        <p:nvSpPr>
          <p:cNvPr id="5" name="">
            <a:extLst xmlns:a="http://schemas.openxmlformats.org/drawingml/2006/main">
              <a:ext uri="{FF2B5EF4-FFF2-40B4-BE49-F238E27FC236}">
                <a16:creationId xmlns:a16="http://schemas.microsoft.com/office/drawing/2014/main" id="{48DC7BE0-E359-4741-B9D2-A8C45E576D33}"/>
              </a:ext>
            </a:extLst>
          </p:cNvPr>
          <p:cNvSpPr>
            <a:spLocks xmlns:a="http://schemas.openxmlformats.org/drawingml/2006/main" noGrp="1"/>
          </p:cNvSpPr>
          <p:nvPr/>
        </p:nvSpPr>
        <p:spPr>
          <a:xfrm xmlns:a="http://schemas.openxmlformats.org/drawingml/2006/main">
            <a:off x="1666875" y="2733675"/>
            <a:ext cx="990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0">
                <a:solidFill>
                  <a:srgbClr val="FFFFFF"/>
                </a:solidFill>
                <a:latin typeface="Aptos"/>
                <a:ea typeface="Aptos"/>
                <a:cs typeface="Aptos"/>
              </a:defRPr>
            </a:defPPr>
          </a:lstStyle>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Permitted read, write and external actions?</a:t>
            </a:r>
          </a:p>
        </p:txBody>
      </p:sp>
      <p:sp>
        <p:nvSpPr>
          <p:cNvPr id="6" name="">
            <a:extLst xmlns:a="http://schemas.openxmlformats.org/drawingml/2006/main">
              <a:ext uri="{FF2B5EF4-FFF2-40B4-BE49-F238E27FC236}">
                <a16:creationId xmlns:a16="http://schemas.microsoft.com/office/drawing/2014/main" id="{EA246BA3-0187-4030-B39C-AF937C2FE787}"/>
              </a:ext>
            </a:extLst>
          </p:cNvPr>
          <p:cNvSpPr>
            <a:spLocks xmlns:a="http://schemas.openxmlformats.org/drawingml/2006/main" noGrp="1"/>
          </p:cNvSpPr>
          <p:nvPr/>
        </p:nvSpPr>
        <p:spPr>
          <a:xfrm xmlns:a="http://schemas.openxmlformats.org/drawingml/2006/main">
            <a:off x="619125" y="3514725"/>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850" b="1">
                <a:solidFill>
                  <a:srgbClr val="E6B65D"/>
                </a:solidFill>
                <a:latin typeface="Aptos"/>
                <a:ea typeface="Aptos"/>
                <a:cs typeface="Aptos"/>
              </a:defRPr>
            </a:defPPr>
          </a:lstStyle>
          <a:p xmlns:a="http://schemas.openxmlformats.org/drawingml/2006/main">
            <a:pPr>
              <a:defRPr sz="2850" b="1">
                <a:solidFill>
                  <a:srgbClr val="E6B65D"/>
                </a:solidFill>
                <a:latin typeface="Aptos"/>
                <a:ea typeface="Aptos"/>
                <a:cs typeface="Aptos"/>
              </a:defRPr>
            </a:pPr>
            <a:r>
              <a:rPr sz="2850" b="1">
                <a:solidFill>
                  <a:srgbClr val="E6B65D"/>
                </a:solidFill>
                <a:latin typeface="Aptos"/>
                <a:ea typeface="Aptos"/>
                <a:cs typeface="Aptos"/>
              </a:rPr>
              <a:t>03</a:t>
            </a:r>
          </a:p>
        </p:txBody>
      </p:sp>
      <p:sp>
        <p:nvSpPr>
          <p:cNvPr id="7" name="">
            <a:extLst xmlns:a="http://schemas.openxmlformats.org/drawingml/2006/main">
              <a:ext uri="{FF2B5EF4-FFF2-40B4-BE49-F238E27FC236}">
                <a16:creationId xmlns:a16="http://schemas.microsoft.com/office/drawing/2014/main" id="{1BABC0A6-6138-44AF-A4A2-48743B8EE252}"/>
              </a:ext>
            </a:extLst>
          </p:cNvPr>
          <p:cNvSpPr>
            <a:spLocks xmlns:a="http://schemas.openxmlformats.org/drawingml/2006/main" noGrp="1"/>
          </p:cNvSpPr>
          <p:nvPr/>
        </p:nvSpPr>
        <p:spPr>
          <a:xfrm xmlns:a="http://schemas.openxmlformats.org/drawingml/2006/main">
            <a:off x="1666875" y="3514725"/>
            <a:ext cx="990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0">
                <a:solidFill>
                  <a:srgbClr val="FFFFFF"/>
                </a:solidFill>
                <a:latin typeface="Aptos"/>
                <a:ea typeface="Aptos"/>
                <a:cs typeface="Aptos"/>
              </a:defRPr>
            </a:defPPr>
          </a:lstStyle>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Authoritative sources and custodians?</a:t>
            </a:r>
          </a:p>
        </p:txBody>
      </p:sp>
      <p:sp>
        <p:nvSpPr>
          <p:cNvPr id="8" name="">
            <a:extLst xmlns:a="http://schemas.openxmlformats.org/drawingml/2006/main">
              <a:ext uri="{FF2B5EF4-FFF2-40B4-BE49-F238E27FC236}">
                <a16:creationId xmlns:a16="http://schemas.microsoft.com/office/drawing/2014/main" id="{61421702-890B-4644-8366-3497F02806D8}"/>
              </a:ext>
            </a:extLst>
          </p:cNvPr>
          <p:cNvSpPr>
            <a:spLocks xmlns:a="http://schemas.openxmlformats.org/drawingml/2006/main" noGrp="1"/>
          </p:cNvSpPr>
          <p:nvPr/>
        </p:nvSpPr>
        <p:spPr>
          <a:xfrm xmlns:a="http://schemas.openxmlformats.org/drawingml/2006/main">
            <a:off x="619125" y="4295775"/>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850" b="1">
                <a:solidFill>
                  <a:srgbClr val="E6B65D"/>
                </a:solidFill>
                <a:latin typeface="Aptos"/>
                <a:ea typeface="Aptos"/>
                <a:cs typeface="Aptos"/>
              </a:defRPr>
            </a:defPPr>
          </a:lstStyle>
          <a:p xmlns:a="http://schemas.openxmlformats.org/drawingml/2006/main">
            <a:pPr>
              <a:defRPr sz="2850" b="1">
                <a:solidFill>
                  <a:srgbClr val="E6B65D"/>
                </a:solidFill>
                <a:latin typeface="Aptos"/>
                <a:ea typeface="Aptos"/>
                <a:cs typeface="Aptos"/>
              </a:defRPr>
            </a:pPr>
            <a:r>
              <a:rPr sz="2850" b="1">
                <a:solidFill>
                  <a:srgbClr val="E6B65D"/>
                </a:solidFill>
                <a:latin typeface="Aptos"/>
                <a:ea typeface="Aptos"/>
                <a:cs typeface="Aptos"/>
              </a:rPr>
              <a:t>04</a:t>
            </a:r>
          </a:p>
        </p:txBody>
      </p:sp>
      <p:sp>
        <p:nvSpPr>
          <p:cNvPr id="9" name="">
            <a:extLst xmlns:a="http://schemas.openxmlformats.org/drawingml/2006/main">
              <a:ext uri="{FF2B5EF4-FFF2-40B4-BE49-F238E27FC236}">
                <a16:creationId xmlns:a16="http://schemas.microsoft.com/office/drawing/2014/main" id="{0CE6018B-6D49-4890-B069-E3BD08937AA1}"/>
              </a:ext>
            </a:extLst>
          </p:cNvPr>
          <p:cNvSpPr>
            <a:spLocks xmlns:a="http://schemas.openxmlformats.org/drawingml/2006/main" noGrp="1"/>
          </p:cNvSpPr>
          <p:nvPr/>
        </p:nvSpPr>
        <p:spPr>
          <a:xfrm xmlns:a="http://schemas.openxmlformats.org/drawingml/2006/main">
            <a:off x="1666875" y="4295775"/>
            <a:ext cx="990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0">
                <a:solidFill>
                  <a:srgbClr val="FFFFFF"/>
                </a:solidFill>
                <a:latin typeface="Aptos"/>
                <a:ea typeface="Aptos"/>
                <a:cs typeface="Aptos"/>
              </a:defRPr>
            </a:defPPr>
          </a:lstStyle>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Approval, escalation and recovery?</a:t>
            </a:r>
          </a:p>
        </p:txBody>
      </p:sp>
      <p:sp>
        <p:nvSpPr>
          <p:cNvPr id="10" name="">
            <a:extLst xmlns:a="http://schemas.openxmlformats.org/drawingml/2006/main">
              <a:ext uri="{FF2B5EF4-FFF2-40B4-BE49-F238E27FC236}">
                <a16:creationId xmlns:a16="http://schemas.microsoft.com/office/drawing/2014/main" id="{633278A6-90A9-41C6-AF08-C8F00FD9D9E2}"/>
              </a:ext>
            </a:extLst>
          </p:cNvPr>
          <p:cNvSpPr>
            <a:spLocks xmlns:a="http://schemas.openxmlformats.org/drawingml/2006/main" noGrp="1"/>
          </p:cNvSpPr>
          <p:nvPr/>
        </p:nvSpPr>
        <p:spPr>
          <a:xfrm xmlns:a="http://schemas.openxmlformats.org/drawingml/2006/main">
            <a:off x="619125" y="5076825"/>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850" b="1">
                <a:solidFill>
                  <a:srgbClr val="E6B65D"/>
                </a:solidFill>
                <a:latin typeface="Aptos"/>
                <a:ea typeface="Aptos"/>
                <a:cs typeface="Aptos"/>
              </a:defRPr>
            </a:defPPr>
          </a:lstStyle>
          <a:p xmlns:a="http://schemas.openxmlformats.org/drawingml/2006/main">
            <a:pPr>
              <a:defRPr sz="2850" b="1">
                <a:solidFill>
                  <a:srgbClr val="E6B65D"/>
                </a:solidFill>
                <a:latin typeface="Aptos"/>
                <a:ea typeface="Aptos"/>
                <a:cs typeface="Aptos"/>
              </a:defRPr>
            </a:pPr>
            <a:r>
              <a:rPr sz="2850" b="1">
                <a:solidFill>
                  <a:srgbClr val="E6B65D"/>
                </a:solidFill>
                <a:latin typeface="Aptos"/>
                <a:ea typeface="Aptos"/>
                <a:cs typeface="Aptos"/>
              </a:rPr>
              <a:t>05</a:t>
            </a:r>
          </a:p>
        </p:txBody>
      </p:sp>
      <p:sp>
        <p:nvSpPr>
          <p:cNvPr id="11" name="">
            <a:extLst xmlns:a="http://schemas.openxmlformats.org/drawingml/2006/main">
              <a:ext uri="{FF2B5EF4-FFF2-40B4-BE49-F238E27FC236}">
                <a16:creationId xmlns:a16="http://schemas.microsoft.com/office/drawing/2014/main" id="{5B5F408B-03DF-4CBE-A0E8-0444CEC69D13}"/>
              </a:ext>
            </a:extLst>
          </p:cNvPr>
          <p:cNvSpPr>
            <a:spLocks xmlns:a="http://schemas.openxmlformats.org/drawingml/2006/main" noGrp="1"/>
          </p:cNvSpPr>
          <p:nvPr/>
        </p:nvSpPr>
        <p:spPr>
          <a:xfrm xmlns:a="http://schemas.openxmlformats.org/drawingml/2006/main">
            <a:off x="1666875" y="5076825"/>
            <a:ext cx="9906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550" b="0">
                <a:solidFill>
                  <a:srgbClr val="FFFFFF"/>
                </a:solidFill>
                <a:latin typeface="Aptos"/>
                <a:ea typeface="Aptos"/>
                <a:cs typeface="Aptos"/>
              </a:defRPr>
            </a:defPPr>
          </a:lstStyle>
          <a:p xmlns:a="http://schemas.openxmlformats.org/drawingml/2006/main">
            <a:pPr>
              <a:defRPr sz="2550" b="0">
                <a:solidFill>
                  <a:srgbClr val="FFFFFF"/>
                </a:solidFill>
                <a:latin typeface="Aptos"/>
                <a:ea typeface="Aptos"/>
                <a:cs typeface="Aptos"/>
              </a:defRPr>
            </a:pPr>
            <a:r>
              <a:rPr sz="2550" b="0">
                <a:solidFill>
                  <a:srgbClr val="FFFFFF"/>
                </a:solidFill>
                <a:latin typeface="Aptos"/>
                <a:ea typeface="Aptos"/>
                <a:cs typeface="Aptos"/>
              </a:rPr>
              <a:t>Deployed version and evaluation evidence?</a:t>
            </a:r>
          </a:p>
        </p:txBody>
      </p:sp>
      <p:sp>
        <p:nvSpPr>
          <p:cNvPr id="12" name="">
            <a:extLst xmlns:a="http://schemas.openxmlformats.org/drawingml/2006/main">
              <a:ext uri="{FF2B5EF4-FFF2-40B4-BE49-F238E27FC236}">
                <a16:creationId xmlns:a16="http://schemas.microsoft.com/office/drawing/2014/main" id="{F5EFBDFB-A534-4CD0-A998-0FC2DF34B010}"/>
              </a:ext>
            </a:extLst>
          </p:cNvPr>
          <p:cNvSpPr>
            <a:spLocks xmlns:a="http://schemas.openxmlformats.org/drawingml/2006/main" noGrp="1"/>
          </p:cNvSpPr>
          <p:nvPr/>
        </p:nvSpPr>
        <p:spPr>
          <a:xfrm xmlns:a="http://schemas.openxmlformats.org/drawingml/2006/main">
            <a:off x="619125" y="64389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13" name="">
            <a:extLst xmlns:a="http://schemas.openxmlformats.org/drawingml/2006/main">
              <a:ext uri="{FF2B5EF4-FFF2-40B4-BE49-F238E27FC236}">
                <a16:creationId xmlns:a16="http://schemas.microsoft.com/office/drawing/2014/main" id="{6329B87C-DD03-4CBF-986E-65C421720029}"/>
              </a:ext>
            </a:extLst>
          </p:cNvPr>
          <p:cNvSpPr>
            <a:spLocks xmlns:a="http://schemas.openxmlformats.org/drawingml/2006/main" noGrp="1"/>
          </p:cNvSpPr>
          <p:nvPr/>
        </p:nvSpPr>
        <p:spPr>
          <a:xfrm xmlns:a="http://schemas.openxmlformats.org/drawingml/2006/main">
            <a:off x="10668000" y="64389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9 / 10</a:t>
            </a:r>
          </a:p>
        </p:txBody>
      </p:sp>
    </p:spTree>
    <p:extLst>
      <p:ext uri="{BB962C8B-B14F-4D97-AF65-F5344CB8AC3E}">
        <p14:creationId xmlns:p14="http://schemas.microsoft.com/office/powerpoint/2010/main" val="68207742"/>
      </p:ext>
    </p:extLst>
  </p:cSld>
</p:sld>
</file>

<file path=ppt/slides/slide10.xml><?xml version="1.0" encoding="utf-8"?>
<p:sld xmlns:p="http://schemas.openxmlformats.org/presentationml/2006/main">
  <p:cSld>
    <p:bg>
      <p:bgPr>
        <a:solidFill xmlns:a="http://schemas.openxmlformats.org/drawingml/2006/main">
          <a:srgbClr val="0C192B"/>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B7BBCF3-9C0F-41C9-8BA6-2DA671CC55E2}"/>
              </a:ext>
            </a:extLst>
          </p:cNvPr>
          <p:cNvSpPr>
            <a:spLocks xmlns:a="http://schemas.openxmlformats.org/drawingml/2006/main" noGrp="1"/>
          </p:cNvSpPr>
          <p:nvPr/>
        </p:nvSpPr>
        <p:spPr>
          <a:xfrm xmlns:a="http://schemas.openxmlformats.org/drawingml/2006/main">
            <a:off x="619125" y="523875"/>
            <a:ext cx="109537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3450" b="1">
                <a:solidFill>
                  <a:srgbClr val="FFFFFF"/>
                </a:solidFill>
                <a:latin typeface="Aptos"/>
                <a:ea typeface="Aptos"/>
                <a:cs typeface="Aptos"/>
              </a:defRPr>
            </a:defPPr>
          </a:lstStyle>
          <a:p xmlns:a="http://schemas.openxmlformats.org/drawingml/2006/main">
            <a:pPr>
              <a:defRPr sz="3450" b="1">
                <a:solidFill>
                  <a:srgbClr val="FFFFFF"/>
                </a:solidFill>
                <a:latin typeface="Aptos"/>
                <a:ea typeface="Aptos"/>
                <a:cs typeface="Aptos"/>
              </a:defRPr>
            </a:pPr>
            <a:r>
              <a:rPr sz="3450" b="1">
                <a:solidFill>
                  <a:srgbClr val="FFFFFF"/>
                </a:solidFill>
                <a:latin typeface="Aptos"/>
                <a:ea typeface="Aptos"/>
                <a:cs typeface="Aptos"/>
              </a:rPr>
              <a:t>One workflow before enterprise-wide expansion</a:t>
            </a:r>
          </a:p>
        </p:txBody>
      </p:sp>
      <p:sp>
        <p:nvSpPr>
          <p:cNvPr id="2" name="">
            <a:extLst xmlns:a="http://schemas.openxmlformats.org/drawingml/2006/main">
              <a:ext uri="{FF2B5EF4-FFF2-40B4-BE49-F238E27FC236}">
                <a16:creationId xmlns:a16="http://schemas.microsoft.com/office/drawing/2014/main" id="{912ACC8F-D138-4B95-AA13-987276AEFA6C}"/>
              </a:ext>
            </a:extLst>
          </p:cNvPr>
          <p:cNvSpPr>
            <a:spLocks xmlns:a="http://schemas.openxmlformats.org/drawingml/2006/main" noGrp="1"/>
          </p:cNvSpPr>
          <p:nvPr/>
        </p:nvSpPr>
        <p:spPr>
          <a:xfrm xmlns:a="http://schemas.openxmlformats.org/drawingml/2006/main">
            <a:off x="619125" y="2047875"/>
            <a:ext cx="1066800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850" b="0">
                <a:solidFill>
                  <a:srgbClr val="FFFFFF"/>
                </a:solidFill>
                <a:latin typeface="Aptos"/>
                <a:ea typeface="Aptos"/>
                <a:cs typeface="Aptos"/>
              </a:defRPr>
            </a:defPPr>
          </a:lstStyle>
          <a:p xmlns:a="http://schemas.openxmlformats.org/drawingml/2006/main">
            <a:pPr>
              <a:defRPr sz="2850" b="0">
                <a:solidFill>
                  <a:srgbClr val="FFFFFF"/>
                </a:solidFill>
                <a:latin typeface="Aptos"/>
                <a:ea typeface="Aptos"/>
                <a:cs typeface="Aptos"/>
              </a:defRPr>
            </a:pPr>
            <a:r>
              <a:rPr sz="2850" b="0">
                <a:solidFill>
                  <a:srgbClr val="FFFFFF"/>
                </a:solidFill>
                <a:latin typeface="Aptos"/>
                <a:ea typeface="Aptos"/>
                <a:cs typeface="Aptos"/>
              </a:rPr>
              <a:t>Select one outcome</a:t>
            </a:r>
          </a:p>
          <a:p xmlns:a="http://schemas.openxmlformats.org/drawingml/2006/main">
            <a:pPr>
              <a:defRPr sz="2850" b="0">
                <a:solidFill>
                  <a:srgbClr val="FFFFFF"/>
                </a:solidFill>
                <a:latin typeface="Aptos"/>
                <a:ea typeface="Aptos"/>
                <a:cs typeface="Aptos"/>
              </a:defRPr>
            </a:pPr>
            <a:r>
              <a:rPr sz="2850" b="0">
                <a:solidFill>
                  <a:srgbClr val="FFFFFF"/>
                </a:solidFill>
                <a:latin typeface="Aptos"/>
                <a:ea typeface="Aptos"/>
                <a:cs typeface="Aptos"/>
              </a:rPr>
              <a:t>Map decisions and dependencies</a:t>
            </a:r>
          </a:p>
          <a:p xmlns:a="http://schemas.openxmlformats.org/drawingml/2006/main">
            <a:pPr>
              <a:defRPr sz="2850" b="0">
                <a:solidFill>
                  <a:srgbClr val="FFFFFF"/>
                </a:solidFill>
                <a:latin typeface="Aptos"/>
                <a:ea typeface="Aptos"/>
                <a:cs typeface="Aptos"/>
              </a:defRPr>
            </a:pPr>
            <a:r>
              <a:rPr sz="2850" b="0">
                <a:solidFill>
                  <a:srgbClr val="FFFFFF"/>
                </a:solidFill>
                <a:latin typeface="Aptos"/>
                <a:ea typeface="Aptos"/>
                <a:cs typeface="Aptos"/>
              </a:rPr>
              <a:t>Validate controls and recovery</a:t>
            </a:r>
          </a:p>
          <a:p xmlns:a="http://schemas.openxmlformats.org/drawingml/2006/main">
            <a:pPr>
              <a:defRPr sz="2850" b="0">
                <a:solidFill>
                  <a:srgbClr val="FFFFFF"/>
                </a:solidFill>
                <a:latin typeface="Aptos"/>
                <a:ea typeface="Aptos"/>
                <a:cs typeface="Aptos"/>
              </a:defRPr>
            </a:pPr>
            <a:r>
              <a:rPr sz="2850" b="0">
                <a:solidFill>
                  <a:srgbClr val="FFFFFF"/>
                </a:solidFill>
                <a:latin typeface="Aptos"/>
                <a:ea typeface="Aptos"/>
                <a:cs typeface="Aptos"/>
              </a:rPr>
              <a:t>Measure before expanding autonomy</a:t>
            </a:r>
          </a:p>
        </p:txBody>
      </p:sp>
      <p:sp>
        <p:nvSpPr>
          <p:cNvPr id="3" name="">
            <a:extLst xmlns:a="http://schemas.openxmlformats.org/drawingml/2006/main">
              <a:ext uri="{FF2B5EF4-FFF2-40B4-BE49-F238E27FC236}">
                <a16:creationId xmlns:a16="http://schemas.microsoft.com/office/drawing/2014/main" id="{45131F00-2B91-463C-B0A7-8A15F2229809}"/>
              </a:ext>
            </a:extLst>
          </p:cNvPr>
          <p:cNvSpPr>
            <a:spLocks xmlns:a="http://schemas.openxmlformats.org/drawingml/2006/main" noGrp="1"/>
          </p:cNvSpPr>
          <p:nvPr/>
        </p:nvSpPr>
        <p:spPr>
          <a:xfrm xmlns:a="http://schemas.openxmlformats.org/drawingml/2006/main">
            <a:off x="619125" y="5429250"/>
            <a:ext cx="10668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250" b="1">
                <a:solidFill>
                  <a:srgbClr val="E6B65D"/>
                </a:solidFill>
                <a:latin typeface="Aptos"/>
                <a:ea typeface="Aptos"/>
                <a:cs typeface="Aptos"/>
              </a:defRPr>
            </a:defPPr>
          </a:lstStyle>
          <a:p xmlns:a="http://schemas.openxmlformats.org/drawingml/2006/main">
            <a:pPr>
              <a:defRPr sz="2250" b="1">
                <a:solidFill>
                  <a:srgbClr val="E6B65D"/>
                </a:solidFill>
                <a:latin typeface="Aptos"/>
                <a:ea typeface="Aptos"/>
                <a:cs typeface="Aptos"/>
              </a:defRPr>
            </a:pPr>
            <a:r>
              <a:rPr sz="2250" b="1">
                <a:solidFill>
                  <a:srgbClr val="E6B65D"/>
                </a:solidFill>
                <a:latin typeface="Aptos"/>
                <a:ea typeface="Aptos"/>
                <a:cs typeface="Aptos"/>
              </a:rPr>
              <a:t>Full article, model and presentation</a:t>
            </a:r>
          </a:p>
        </p:txBody>
      </p:sp>
      <p:sp>
        <p:nvSpPr>
          <p:cNvPr id="4" name="">
            <a:extLst xmlns:a="http://schemas.openxmlformats.org/drawingml/2006/main">
              <a:ext uri="{FF2B5EF4-FFF2-40B4-BE49-F238E27FC236}">
                <a16:creationId xmlns:a16="http://schemas.microsoft.com/office/drawing/2014/main" id="{3A7D7A03-C8EB-47BA-B092-14E7ADD1924A}"/>
              </a:ext>
            </a:extLst>
          </p:cNvPr>
          <p:cNvSpPr>
            <a:spLocks xmlns:a="http://schemas.openxmlformats.org/drawingml/2006/main" noGrp="1"/>
          </p:cNvSpPr>
          <p:nvPr/>
        </p:nvSpPr>
        <p:spPr>
          <a:xfrm xmlns:a="http://schemas.openxmlformats.org/drawingml/2006/main">
            <a:off x="619125" y="6438900"/>
            <a:ext cx="762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E6B65D"/>
                </a:solidFill>
                <a:latin typeface="Aptos"/>
                <a:ea typeface="Aptos"/>
                <a:cs typeface="Aptos"/>
              </a:defRPr>
            </a:defPPr>
          </a:lstStyle>
          <a:p xmlns:a="http://schemas.openxmlformats.org/drawingml/2006/main">
            <a:pPr>
              <a:defRPr sz="1425" b="0">
                <a:solidFill>
                  <a:srgbClr val="E6B65D"/>
                </a:solidFill>
                <a:latin typeface="Aptos"/>
                <a:ea typeface="Aptos"/>
                <a:cs typeface="Aptos"/>
              </a:defRPr>
            </a:pPr>
            <a:r>
              <a:rPr sz="1425" b="0">
                <a:solidFill>
                  <a:srgbClr val="E6B65D"/>
                </a:solidFill>
                <a:latin typeface="Aptos"/>
                <a:ea typeface="Aptos"/>
                <a:cs typeface="Aptos"/>
              </a:rPr>
              <a:t>ahmad.alshami.website</a:t>
            </a:r>
          </a:p>
        </p:txBody>
      </p:sp>
      <p:sp>
        <p:nvSpPr>
          <p:cNvPr id="5" name="">
            <a:extLst xmlns:a="http://schemas.openxmlformats.org/drawingml/2006/main">
              <a:ext uri="{FF2B5EF4-FFF2-40B4-BE49-F238E27FC236}">
                <a16:creationId xmlns:a16="http://schemas.microsoft.com/office/drawing/2014/main" id="{21A3D9B0-68D2-427A-B0B6-713A942B144B}"/>
              </a:ext>
            </a:extLst>
          </p:cNvPr>
          <p:cNvSpPr>
            <a:spLocks xmlns:a="http://schemas.openxmlformats.org/drawingml/2006/main" noGrp="1"/>
          </p:cNvSpPr>
          <p:nvPr/>
        </p:nvSpPr>
        <p:spPr>
          <a:xfrm xmlns:a="http://schemas.openxmlformats.org/drawingml/2006/main">
            <a:off x="10668000" y="64389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1425" b="0">
                <a:solidFill>
                  <a:srgbClr val="CBD8E6"/>
                </a:solidFill>
                <a:latin typeface="Aptos"/>
                <a:ea typeface="Aptos"/>
                <a:cs typeface="Aptos"/>
              </a:defRPr>
            </a:defPPr>
          </a:lstStyle>
          <a:p xmlns:a="http://schemas.openxmlformats.org/drawingml/2006/main">
            <a:pPr>
              <a:defRPr sz="1425" b="0">
                <a:solidFill>
                  <a:srgbClr val="CBD8E6"/>
                </a:solidFill>
                <a:latin typeface="Aptos"/>
                <a:ea typeface="Aptos"/>
                <a:cs typeface="Aptos"/>
              </a:defRPr>
            </a:pPr>
            <a:r>
              <a:rPr sz="1425" b="0">
                <a:solidFill>
                  <a:srgbClr val="CBD8E6"/>
                </a:solidFill>
                <a:latin typeface="Aptos"/>
                <a:ea typeface="Aptos"/>
                <a:cs typeface="Aptos"/>
              </a:rPr>
              <a:t>10 / 10</a:t>
            </a:r>
          </a:p>
        </p:txBody>
      </p:sp>
    </p:spTree>
    <p:extLst>
      <p:ext uri="{BB962C8B-B14F-4D97-AF65-F5344CB8AC3E}">
        <p14:creationId xmlns:p14="http://schemas.microsoft.com/office/powerpoint/2010/main" val="20278207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2026-10-13T19:59:20.2390000Z</dcterms:created>
  <dcterms:modified xsi:type="dcterms:W3CDTF">2026-10-13T19:59:20.2390000Z</dcterms:modified>
</coreProperties>
</file>