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b874ca5d8df488c" /><Relationship Type="http://schemas.openxmlformats.org/officeDocument/2006/relationships/extended-properties" Target="/docProps/app.xml" Id="R003c37b6741e42b0" /><Relationship Type="http://schemas.openxmlformats.org/officeDocument/2006/relationships/officeDocument" Target="/ppt/presentation.xml" Id="R69473a9a7a324c1f" /></Relationships>
</file>

<file path=ppt/presentation.xml><?xml version="1.0" encoding="utf-8"?>
<p:presentation xmlns:p="http://schemas.openxmlformats.org/presentationml/2006/main">
  <p:sldMasterIdLst>
    <p:sldMasterId xmlns:r="http://schemas.openxmlformats.org/officeDocument/2006/relationships" id="2147483648" r:id="R62f17e070622427e"/>
  </p:sldMasterIdLst>
  <p:notesMasterIdLst>
    <p:notesMasterId xmlns:r="http://schemas.openxmlformats.org/officeDocument/2006/relationships" r:id="Rb47403bdb0074deb"/>
  </p:notesMasterIdLst>
  <p:sldIdLst>
    <p:sldId xmlns:r="http://schemas.openxmlformats.org/officeDocument/2006/relationships" id="256" r:id="Rb654cc991a1e4edb"/>
    <p:sldId xmlns:r="http://schemas.openxmlformats.org/officeDocument/2006/relationships" id="257" r:id="R1c4d70e988074d7c"/>
    <p:sldId xmlns:r="http://schemas.openxmlformats.org/officeDocument/2006/relationships" id="258" r:id="R3d7a7a44cb8f4154"/>
    <p:sldId xmlns:r="http://schemas.openxmlformats.org/officeDocument/2006/relationships" id="259" r:id="Rbd7e715cfe334299"/>
    <p:sldId xmlns:r="http://schemas.openxmlformats.org/officeDocument/2006/relationships" id="260" r:id="Rc86f3430c89b47a5"/>
    <p:sldId xmlns:r="http://schemas.openxmlformats.org/officeDocument/2006/relationships" id="261" r:id="R5c314a2779e84610"/>
    <p:sldId xmlns:r="http://schemas.openxmlformats.org/officeDocument/2006/relationships" id="262" r:id="R78358c8c06bf40d2"/>
    <p:sldId xmlns:r="http://schemas.openxmlformats.org/officeDocument/2006/relationships" id="263" r:id="R4f3c3d75286a4774"/>
    <p:sldId xmlns:r="http://schemas.openxmlformats.org/officeDocument/2006/relationships" id="264" r:id="R3b1b8a870ebf44c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60755c7607d40d9" /><Relationship Type="http://schemas.openxmlformats.org/officeDocument/2006/relationships/slideMaster" Target="/ppt/slideMasters/slideMaster1.xml" Id="R62f17e070622427e" /><Relationship Type="http://schemas.openxmlformats.org/officeDocument/2006/relationships/notesMaster" Target="/ppt/notesMasters/notesMaster1.xml" Id="Rb47403bdb0074deb" /><Relationship Type="http://schemas.openxmlformats.org/officeDocument/2006/relationships/presProps" Target="/ppt/presProps.xml" Id="Ra051bc1b4cdc43f8" /><Relationship Type="http://schemas.openxmlformats.org/officeDocument/2006/relationships/tableStyles" Target="/ppt/tableStyles.xml" Id="R596471f4e619475b" /><Relationship Type="http://schemas.openxmlformats.org/officeDocument/2006/relationships/slide" Target="/ppt/slides/slide1.xml" Id="Rb654cc991a1e4edb" /><Relationship Type="http://schemas.openxmlformats.org/officeDocument/2006/relationships/slide" Target="/ppt/slides/slide2.xml" Id="R1c4d70e988074d7c" /><Relationship Type="http://schemas.openxmlformats.org/officeDocument/2006/relationships/slide" Target="/ppt/slides/slide3.xml" Id="R3d7a7a44cb8f4154" /><Relationship Type="http://schemas.openxmlformats.org/officeDocument/2006/relationships/slide" Target="/ppt/slides/slide4.xml" Id="Rbd7e715cfe334299" /><Relationship Type="http://schemas.openxmlformats.org/officeDocument/2006/relationships/slide" Target="/ppt/slides/slide5.xml" Id="Rc86f3430c89b47a5" /><Relationship Type="http://schemas.openxmlformats.org/officeDocument/2006/relationships/slide" Target="/ppt/slides/slide6.xml" Id="R5c314a2779e84610" /><Relationship Type="http://schemas.openxmlformats.org/officeDocument/2006/relationships/slide" Target="/ppt/slides/slide7.xml" Id="R78358c8c06bf40d2" /><Relationship Type="http://schemas.openxmlformats.org/officeDocument/2006/relationships/slide" Target="/ppt/slides/slide8.xml" Id="R4f3c3d75286a4774" /><Relationship Type="http://schemas.openxmlformats.org/officeDocument/2006/relationships/slide" Target="/ppt/slides/slide9.xml" Id="R3b1b8a870ebf44c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1e8c034c2ce47e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6ebc9f7bbfd4363" /><Relationship Type="http://schemas.openxmlformats.org/officeDocument/2006/relationships/notesMaster" Target="/ppt/notesMasters/notesMaster1.xml" Id="R6903f1b16ad74b33" /></Relationships>
</file>

<file path=ppt/notesSlides/_rels/notesSlide2.xml.rels>&#65279;<?xml version="1.0" encoding="utf-8"?><Relationships xmlns="http://schemas.openxmlformats.org/package/2006/relationships"><Relationship Type="http://schemas.openxmlformats.org/officeDocument/2006/relationships/slide" Target="/ppt/slides/slide2.xml" Id="Rbe0ce65ad4a14d5b" /><Relationship Type="http://schemas.openxmlformats.org/officeDocument/2006/relationships/notesMaster" Target="/ppt/notesMasters/notesMaster1.xml" Id="R65219323f9f74f83" /></Relationships>
</file>

<file path=ppt/notesSlides/_rels/notesSlide3.xml.rels>&#65279;<?xml version="1.0" encoding="utf-8"?><Relationships xmlns="http://schemas.openxmlformats.org/package/2006/relationships"><Relationship Type="http://schemas.openxmlformats.org/officeDocument/2006/relationships/slide" Target="/ppt/slides/slide3.xml" Id="Rffa6fc8db0f240da" /><Relationship Type="http://schemas.openxmlformats.org/officeDocument/2006/relationships/notesMaster" Target="/ppt/notesMasters/notesMaster1.xml" Id="R752f6c287a6d47fd" /></Relationships>
</file>

<file path=ppt/notesSlides/_rels/notesSlide4.xml.rels>&#65279;<?xml version="1.0" encoding="utf-8"?><Relationships xmlns="http://schemas.openxmlformats.org/package/2006/relationships"><Relationship Type="http://schemas.openxmlformats.org/officeDocument/2006/relationships/slide" Target="/ppt/slides/slide4.xml" Id="R9063e0c3e2154777" /><Relationship Type="http://schemas.openxmlformats.org/officeDocument/2006/relationships/notesMaster" Target="/ppt/notesMasters/notesMaster1.xml" Id="R74bceb6b615949b1" /></Relationships>
</file>

<file path=ppt/notesSlides/_rels/notesSlide5.xml.rels>&#65279;<?xml version="1.0" encoding="utf-8"?><Relationships xmlns="http://schemas.openxmlformats.org/package/2006/relationships"><Relationship Type="http://schemas.openxmlformats.org/officeDocument/2006/relationships/slide" Target="/ppt/slides/slide5.xml" Id="Rc903ecb9a0044ec9" /><Relationship Type="http://schemas.openxmlformats.org/officeDocument/2006/relationships/notesMaster" Target="/ppt/notesMasters/notesMaster1.xml" Id="R16d54b83e1084464" /></Relationships>
</file>

<file path=ppt/notesSlides/_rels/notesSlide6.xml.rels>&#65279;<?xml version="1.0" encoding="utf-8"?><Relationships xmlns="http://schemas.openxmlformats.org/package/2006/relationships"><Relationship Type="http://schemas.openxmlformats.org/officeDocument/2006/relationships/slide" Target="/ppt/slides/slide6.xml" Id="R87b3280b19414240" /><Relationship Type="http://schemas.openxmlformats.org/officeDocument/2006/relationships/notesMaster" Target="/ppt/notesMasters/notesMaster1.xml" Id="R508d95c177a6422f" /></Relationships>
</file>

<file path=ppt/notesSlides/_rels/notesSlide7.xml.rels>&#65279;<?xml version="1.0" encoding="utf-8"?><Relationships xmlns="http://schemas.openxmlformats.org/package/2006/relationships"><Relationship Type="http://schemas.openxmlformats.org/officeDocument/2006/relationships/slide" Target="/ppt/slides/slide7.xml" Id="R9836471de10046ec" /><Relationship Type="http://schemas.openxmlformats.org/officeDocument/2006/relationships/notesMaster" Target="/ppt/notesMasters/notesMaster1.xml" Id="R2a6b1ca3b2c94b41" /></Relationships>
</file>

<file path=ppt/notesSlides/_rels/notesSlide8.xml.rels>&#65279;<?xml version="1.0" encoding="utf-8"?><Relationships xmlns="http://schemas.openxmlformats.org/package/2006/relationships"><Relationship Type="http://schemas.openxmlformats.org/officeDocument/2006/relationships/slide" Target="/ppt/slides/slide8.xml" Id="R733c78a1f0654d6d" /><Relationship Type="http://schemas.openxmlformats.org/officeDocument/2006/relationships/notesMaster" Target="/ppt/notesMasters/notesMaster1.xml" Id="R8e7fa83e42e1401d" /></Relationships>
</file>

<file path=ppt/notesSlides/_rels/notesSlide9.xml.rels>&#65279;<?xml version="1.0" encoding="utf-8"?><Relationships xmlns="http://schemas.openxmlformats.org/package/2006/relationships"><Relationship Type="http://schemas.openxmlformats.org/officeDocument/2006/relationships/slide" Target="/ppt/slides/slide9.xml" Id="Rbe8ed83a7a494fd0" /><Relationship Type="http://schemas.openxmlformats.org/officeDocument/2006/relationships/notesMaster" Target="/ppt/notesMasters/notesMaster1.xml" Id="R578b6e7dcdca4ad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When AI agents can act across your business, who controls their decisions, and who owns the outcome? This presentation explains a proposed enterprise agent control plane. It connects business strategy to decision ownership, trusted data, controlled execution and measured results. The architecture and example are illustrative. The aim is to help leaders decide where autonomy is useful, and what must be in place before it grows.</a:t>
            </a:r>
          </a:p>
          <a:p xmlns:a="http://schemas.openxmlformats.org/drawingml/2006/main">
            <a:r>
              <a:t/>
            </a:r>
          </a:p>
          <a:p xmlns:a="http://schemas.openxmlformats.org/drawingml/2006/main">
            <a:r>
              <a:t/>
            </a:r>
          </a:p>
          <a:p xmlns:a="http://schemas.openxmlformats.org/drawingml/2006/main">
            <a:r>
              <a:t>Author synthesis and proposed architecture. Examples are illustrative, not reported client results. Visuals are generated conceptual illustrations. Video uses synthesized English narration.</a:t>
            </a:r>
          </a:p>
          <a:p xmlns:a="http://schemas.openxmlformats.org/drawingml/2006/main">
            <a:r>
              <a:t>Full article: https://ahmad.alshami.website/blog/transformation-ai-insights-7/beyond-ai-pilots-building-the-control-plane-for-an-agentic-enterprise-24</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Recent industry announcements make this a timely discussion. Microsoft announced Agent 365 availability in United Arab Emirates data centres starting October, emphasizing observability, governance and security. McKinsey's October fifth article argues for redesigning work around outcomes and mapping how people and agents cooperate. These sources signal a direction, not a guarantee of readiness. My recommendation is to make ownership and operating rules part of the systems doing the work.</a:t>
            </a:r>
          </a:p>
          <a:p xmlns:a="http://schemas.openxmlformats.org/drawingml/2006/main">
            <a:r>
              <a:t/>
            </a:r>
          </a:p>
          <a:p xmlns:a="http://schemas.openxmlformats.org/drawingml/2006/main">
            <a:r>
              <a:t>Microsoft announcement: https://news.microsoft.com/source/emea/2026/09/agent-365-availability-in-the-uae/</a:t>
            </a:r>
          </a:p>
          <a:p xmlns:a="http://schemas.openxmlformats.org/drawingml/2006/main">
            <a:r>
              <a:t>McKinsey, October 5 2026: https://www.mckinsey.com/capabilities/people-and-organization/our-insights/ai-is-changing-work-now-it-has-to-change-the-organization</a:t>
            </a:r>
          </a:p>
          <a:p xmlns:a="http://schemas.openxmlformats.org/drawingml/2006/main">
            <a:r>
              <a:t>Author synthesis and proposed architecture. Examples are illustrative, not reported client results. Visuals are generated conceptual illustrations. Video uses synthesized English narration.</a:t>
            </a:r>
          </a:p>
          <a:p xmlns:a="http://schemas.openxmlformats.org/drawingml/2006/main">
            <a:r>
              <a:t>Full article: https://ahmad.alshami.website/blog/transformation-ai-insights-7/beyond-ai-pilots-building-the-control-plane-for-an-agentic-enterprise-24</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control plane defines which agents exist, who owns them, what they can access, which actions need approval and how performance is assessed. The execution layer then carries out approved work. The diagram connects business outcomes to shared controls, agent orchestration, trusted data, enterprise tools and human review. Monitoring feeds improvement back into the operating model. This distinction helps an organization change its technology without losing its business controls.</a:t>
            </a:r>
          </a:p>
          <a:p xmlns:a="http://schemas.openxmlformats.org/drawingml/2006/main">
            <a:r>
              <a:t/>
            </a:r>
          </a:p>
          <a:p xmlns:a="http://schemas.openxmlformats.org/drawingml/2006/main">
            <a:r>
              <a:t/>
            </a:r>
          </a:p>
          <a:p xmlns:a="http://schemas.openxmlformats.org/drawingml/2006/main">
            <a:r>
              <a:t>Author synthesis and proposed architecture. Examples are illustrative, not reported client results. Visuals are generated conceptual illustrations. Video uses synthesized English narration.</a:t>
            </a:r>
          </a:p>
          <a:p xmlns:a="http://schemas.openxmlformats.org/drawingml/2006/main">
            <a:r>
              <a:t>Full article: https://ahmad.alshami.website/blog/transformation-ai-insights-7/beyond-ai-pilots-building-the-control-plane-for-an-agentic-enterprise-24</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Start with a bounded business outcome and a named accountable owner. Distinguish three levels: work an agent can perform automatically, recommendations it can prepare, and commitments reserved for an authorized person. For example, classifying an enquiry may be automatic. Recommending a service may require review. Approving a discount or contractual promise requires the appropriate authority. Record the business owner, technical custodian, autonomy limits and escalation route for every agent.</a:t>
            </a:r>
          </a:p>
          <a:p xmlns:a="http://schemas.openxmlformats.org/drawingml/2006/main">
            <a:r>
              <a:t/>
            </a:r>
          </a:p>
          <a:p xmlns:a="http://schemas.openxmlformats.org/drawingml/2006/main">
            <a:r>
              <a:t/>
            </a:r>
          </a:p>
          <a:p xmlns:a="http://schemas.openxmlformats.org/drawingml/2006/main">
            <a:r>
              <a:t>Author synthesis and proposed architecture. Examples are illustrative, not reported client results. Visuals are generated conceptual illustrations. Video uses synthesized English narration.</a:t>
            </a:r>
          </a:p>
          <a:p xmlns:a="http://schemas.openxmlformats.org/drawingml/2006/main">
            <a:r>
              <a:t>Full article: https://ahmad.alshami.website/blog/transformation-ai-insights-7/beyond-ai-pilots-building-the-control-plane-for-an-agentic-enterprise-24</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Map the workflow to its capabilities, information and applications. Give each agent a traceable identity and only the access needed for its role. Domain-owned data products can provide clear meaning, ownership and freshness expectations. A data mesh approach also needs shared governance and a usable platform. In a multi-tenant service, enforce tenant boundaries in retrieval, credentials, execution, storage and publishing. A tenant name inside a prompt is not an access control.</a:t>
            </a:r>
          </a:p>
          <a:p xmlns:a="http://schemas.openxmlformats.org/drawingml/2006/main">
            <a:r>
              <a:t/>
            </a:r>
          </a:p>
          <a:p xmlns:a="http://schemas.openxmlformats.org/drawingml/2006/main">
            <a:r>
              <a:t>Data mesh background, Dehghani, May 20 2019: https://martinfowler.com/articles/data-monolith-to-mesh.html</a:t>
            </a:r>
          </a:p>
          <a:p xmlns:a="http://schemas.openxmlformats.org/drawingml/2006/main">
            <a:r>
              <a:t>Author synthesis and proposed architecture. Examples are illustrative, not reported client results. Visuals are generated conceptual illustrations. Video uses synthesized English narration.</a:t>
            </a:r>
          </a:p>
          <a:p xmlns:a="http://schemas.openxmlformats.org/drawingml/2006/main">
            <a:r>
              <a:t>Full article: https://ahmad.alshami.website/blog/transformation-ai-insights-7/beyond-ai-pilots-building-the-control-plane-for-an-agentic-enterprise-24</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Separate research, recommendation, approval and execution. Check permissions when a tool is called, and retain evidence of the inputs, approval and outcome. Use a durable duplicate-prevention key for each external action. If a request times out, reconcile the destination before retrying. An uncertain response does not prove the action failed. Provide a stop mechanism and a manual route when data is missing, policies fail or the result cannot be verified.</a:t>
            </a:r>
          </a:p>
          <a:p xmlns:a="http://schemas.openxmlformats.org/drawingml/2006/main">
            <a:r>
              <a:t/>
            </a:r>
          </a:p>
          <a:p xmlns:a="http://schemas.openxmlformats.org/drawingml/2006/main">
            <a:r>
              <a:t/>
            </a:r>
          </a:p>
          <a:p xmlns:a="http://schemas.openxmlformats.org/drawingml/2006/main">
            <a:r>
              <a:t>Author synthesis and proposed architecture. Examples are illustrative, not reported client results. Visuals are generated conceptual illustrations. Video uses synthesized English narration.</a:t>
            </a:r>
          </a:p>
          <a:p xmlns:a="http://schemas.openxmlformats.org/drawingml/2006/main">
            <a:r>
              <a:t>Full article: https://ahmad.alshami.website/blog/transformation-ai-insights-7/beyond-ai-pilots-building-the-control-plane-for-an-agentic-enterprise-24</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Consider an illustrative consulting enquiry. The agent reads the permitted service catalogue and suggests an appointment type. It checks for an existing enquiry before creating a customer relationship management record. It reads approved calendar availability before proposing a slot. It can prepare an acknowledgement, while unclear requests go to the consultant. It cannot invent prices, promise unavailable dates or access another tenant's customer data. Measure valid appointments and errors, not just messages generated.</a:t>
            </a:r>
          </a:p>
          <a:p xmlns:a="http://schemas.openxmlformats.org/drawingml/2006/main">
            <a:r>
              <a:t/>
            </a:r>
          </a:p>
          <a:p xmlns:a="http://schemas.openxmlformats.org/drawingml/2006/main">
            <a:r>
              <a:t/>
            </a:r>
          </a:p>
          <a:p xmlns:a="http://schemas.openxmlformats.org/drawingml/2006/main">
            <a:r>
              <a:t>Author synthesis and proposed architecture. Examples are illustrative, not reported client results. Visuals are generated conceptual illustrations. Video uses synthesized English narration.</a:t>
            </a:r>
          </a:p>
          <a:p xmlns:a="http://schemas.openxmlformats.org/drawingml/2006/main">
            <a:r>
              <a:t>Full article: https://ahmad.alshami.website/blog/transformation-ai-insights-7/beyond-ai-pilots-building-the-control-plane-for-an-agentic-enterprise-24</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Establish a baseline before deployment. Track cycle time, accepted output quality, exception rate, cost per completed outcome and realized business benefit. Monitor unauthorized-action attempts, duplicate actions and human review effort alongside productivity. A faster workflow can still create more rework downstream. Increase autonomy only when evidence shows that agreed quality, risk and cost thresholds are met. Keep the domain owner accountable for the business result.</a:t>
            </a:r>
          </a:p>
          <a:p xmlns:a="http://schemas.openxmlformats.org/drawingml/2006/main">
            <a:r>
              <a:t/>
            </a:r>
          </a:p>
          <a:p xmlns:a="http://schemas.openxmlformats.org/drawingml/2006/main">
            <a:r>
              <a:t/>
            </a:r>
          </a:p>
          <a:p xmlns:a="http://schemas.openxmlformats.org/drawingml/2006/main">
            <a:r>
              <a:t>Author synthesis and proposed architecture. Examples are illustrative, not reported client results. Visuals are generated conceptual illustrations. Video uses synthesized English narration.</a:t>
            </a:r>
          </a:p>
          <a:p xmlns:a="http://schemas.openxmlformats.org/drawingml/2006/main">
            <a:r>
              <a:t>Full article: https://ahmad.alshami.website/blog/transformation-ai-insights-7/beyond-ai-pilots-building-the-control-plane-for-an-agentic-enterprise-24</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first implementation can be simple. Select one workflow with a clear owner and baseline. Map its decisions, data, systems and approval limits. Configure scoped tools and identity controls. Test missing data, duplicate requests, timeouts and policy failures. Review actual results before expanding permissions. Enterprise standards should support domain accountability without duplicating every decision. Read the full article and download the presentation at Ahmad dot Alshami dot website. Strategy to execution, with accountable autonomy.</a:t>
            </a:r>
          </a:p>
          <a:p xmlns:a="http://schemas.openxmlformats.org/drawingml/2006/main">
            <a:r>
              <a:t/>
            </a:r>
          </a:p>
          <a:p xmlns:a="http://schemas.openxmlformats.org/drawingml/2006/main">
            <a:r>
              <a:t/>
            </a:r>
          </a:p>
          <a:p xmlns:a="http://schemas.openxmlformats.org/drawingml/2006/main">
            <a:r>
              <a:t>Author synthesis and proposed architecture. Examples are illustrative, not reported client results. Visuals are generated conceptual illustrations. Video uses synthesized English narration.</a:t>
            </a:r>
          </a:p>
          <a:p xmlns:a="http://schemas.openxmlformats.org/drawingml/2006/main">
            <a:r>
              <a:t>Full article: https://ahmad.alshami.website/blog/transformation-ai-insights-7/beyond-ai-pilots-building-the-control-plane-for-an-agentic-enterprise-24</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f789f8328474e30"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2df9ab9c9da34306"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b3fcb151174e4921"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afc483cd82d449da"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773f25cf129f4ba9"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1288658c1d124123"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6F76A81E-181B-4071-A3F8-71128272B38B}"/>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09CBEB23-7E18-4BF9-A5E0-CAA2E1F9A797}"/>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B4F8C854-675C-4649-84E4-E202FE9DF4F4}"/>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53B51C04-10F9-45AE-A76B-8E094D3A8C1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26D6C3E6-F277-46D4-B907-E8E36C13EEBD}"/>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3B4C0879-01F6-41F8-83D0-4BDC16F716C8}"/>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DD551A9D-A42D-48D6-9E81-5A395C3F08F6}"/>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7DFB9838-0D64-4B9F-9D23-E897486E9257}"/>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C41D3491-3A0F-41DB-9686-A9EA2112B3D9}"/>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83FCE376-8132-46C9-9700-1E1A726742FE}"/>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29c0d8ad669a445b" /><Relationship Type="http://schemas.openxmlformats.org/officeDocument/2006/relationships/slideLayout" Target="/ppt/slideLayouts/slideLayout1.xml" Id="R353322ab053944af" /><Relationship Type="http://schemas.openxmlformats.org/officeDocument/2006/relationships/slideLayout" Target="/ppt/slideLayouts/slideLayout2.xml" Id="R2df43dc3c4334158" /><Relationship Type="http://schemas.openxmlformats.org/officeDocument/2006/relationships/slideLayout" Target="/ppt/slideLayouts/slideLayout3.xml" Id="R71f643850b57485b" /><Relationship Type="http://schemas.openxmlformats.org/officeDocument/2006/relationships/slideLayout" Target="/ppt/slideLayouts/slideLayout4.xml" Id="Rda62cb79fca3485e" /><Relationship Type="http://schemas.openxmlformats.org/officeDocument/2006/relationships/slideLayout" Target="/ppt/slideLayouts/slideLayout5.xml" Id="Ref9f0eace1f040a4" /><Relationship Type="http://schemas.openxmlformats.org/officeDocument/2006/relationships/slideLayout" Target="/ppt/slideLayouts/slideLayout6.xml" Id="R3602bc92bdb24394"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53322ab053944af"/>
    <p:sldLayoutId xmlns:r="http://schemas.openxmlformats.org/officeDocument/2006/relationships" id="2147483650" r:id="R2df43dc3c4334158"/>
    <p:sldLayoutId xmlns:r="http://schemas.openxmlformats.org/officeDocument/2006/relationships" id="2147483651" r:id="R71f643850b57485b"/>
    <p:sldLayoutId xmlns:r="http://schemas.openxmlformats.org/officeDocument/2006/relationships" id="2147483652" r:id="Rda62cb79fca3485e"/>
    <p:sldLayoutId xmlns:r="http://schemas.openxmlformats.org/officeDocument/2006/relationships" id="2147483653" r:id="Ref9f0eace1f040a4"/>
    <p:sldLayoutId xmlns:r="http://schemas.openxmlformats.org/officeDocument/2006/relationships" id="2147483654" r:id="R3602bc92bdb24394"/>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8a1d37e905094232" /><Relationship Type="http://schemas.openxmlformats.org/officeDocument/2006/relationships/image" Target="/ppt/media/image.png" Id="R3ac6c46a98204c5a" /><Relationship Type="http://schemas.openxmlformats.org/officeDocument/2006/relationships/notesSlide" Target="/ppt/notesSlides/notesSlide1.xml" Id="R4d5433038e6d40ef"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14485cd91e424a92" /><Relationship Type="http://schemas.openxmlformats.org/officeDocument/2006/relationships/notesSlide" Target="/ppt/notesSlides/notesSlide2.xml" Id="Re5b7c5497fab4ea4"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fc058169d8a345d7" /><Relationship Type="http://schemas.openxmlformats.org/officeDocument/2006/relationships/image" Target="/ppt/media/image2.png" Id="R969cf6038fd541c7" /><Relationship Type="http://schemas.openxmlformats.org/officeDocument/2006/relationships/notesSlide" Target="/ppt/notesSlides/notesSlide3.xml" Id="R7c299fa7dded4c1c"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a81621aff8804ec0" /><Relationship Type="http://schemas.openxmlformats.org/officeDocument/2006/relationships/notesSlide" Target="/ppt/notesSlides/notesSlide4.xml" Id="R0ae571415d014480"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e9209c200b994fb9" /><Relationship Type="http://schemas.openxmlformats.org/officeDocument/2006/relationships/image" Target="/ppt/media/image3.png" Id="R8d943885b700431b" /><Relationship Type="http://schemas.openxmlformats.org/officeDocument/2006/relationships/notesSlide" Target="/ppt/notesSlides/notesSlide5.xml" Id="R52990d61b12a456c"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519f1922b2bc40a3" /><Relationship Type="http://schemas.openxmlformats.org/officeDocument/2006/relationships/image" Target="/ppt/media/image4.png" Id="R3de1c7c61849446f" /><Relationship Type="http://schemas.openxmlformats.org/officeDocument/2006/relationships/notesSlide" Target="/ppt/notesSlides/notesSlide6.xml" Id="R2f2bc18412034317"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c5f4aa43477d44a3" /><Relationship Type="http://schemas.openxmlformats.org/officeDocument/2006/relationships/notesSlide" Target="/ppt/notesSlides/notesSlide7.xml" Id="R2d6963d42e4f4007"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375bdef21df04228" /><Relationship Type="http://schemas.openxmlformats.org/officeDocument/2006/relationships/notesSlide" Target="/ppt/notesSlides/notesSlide8.xml" Id="R514b780bf99a4fa3"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ad5c68709e1f4ade" /><Relationship Type="http://schemas.openxmlformats.org/officeDocument/2006/relationships/image" Target="/ppt/media/image5.png" Id="Rc2405801bb7a4199" /><Relationship Type="http://schemas.openxmlformats.org/officeDocument/2006/relationships/notesSlide" Target="/ppt/notesSlides/notesSlide9.xml" Id="Rf92ea7bf8c6d4545" /></Relationships>
</file>

<file path=ppt/slides/slide1.xml><?xml version="1.0" encoding="utf-8"?>
<p:sld xmlns:p="http://schemas.openxmlformats.org/presentationml/2006/main">
  <p:cSld>
    <p:bg>
      <p:bgPr>
        <a:solidFill xmlns:a="http://schemas.openxmlformats.org/drawingml/2006/main">
          <a:srgbClr val="0C192B"/>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8FF9A534-28ED-4F65-A77B-A02F8583DE7B}"/>
              </a:ext>
            </a:extLst>
          </p:cNvPr>
          <p:cNvPicPr>
            <a:picLocks xmlns:a="http://schemas.openxmlformats.org/drawingml/2006/main" noChangeAspect="1"/>
          </p:cNvPicPr>
          <p:nvPr/>
        </p:nvPicPr>
        <p:blipFill>
          <a:blip xmlns:r="http://schemas.openxmlformats.org/officeDocument/2006/relationships" xmlns:a="http://schemas.openxmlformats.org/drawingml/2006/main" r:embed="R3ac6c46a98204c5a"/>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3B828599-65C0-4980-A53D-6E7D9FB578D4}"/>
              </a:ext>
            </a:extLst>
          </p:cNvPr>
          <p:cNvSpPr>
            <a:spLocks xmlns:a="http://schemas.openxmlformats.org/drawingml/2006/main" noGrp="1"/>
          </p:cNvSpPr>
          <p:nvPr/>
        </p:nvSpPr>
        <p:spPr>
          <a:xfrm xmlns:a="http://schemas.openxmlformats.org/drawingml/2006/main">
            <a:off x="619125" y="552450"/>
            <a:ext cx="10953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4500" b="1">
                <a:solidFill>
                  <a:srgbClr val="FFFFFF"/>
                </a:solidFill>
                <a:latin typeface="Aptos"/>
                <a:ea typeface="Aptos"/>
                <a:cs typeface="Aptos"/>
              </a:defRPr>
            </a:defPPr>
          </a:lstStyle>
          <a:p xmlns:a="http://schemas.openxmlformats.org/drawingml/2006/main">
            <a:pPr>
              <a:defRPr sz="4500" b="1">
                <a:solidFill>
                  <a:srgbClr val="FFFFFF"/>
                </a:solidFill>
                <a:latin typeface="Aptos"/>
                <a:ea typeface="Aptos"/>
                <a:cs typeface="Aptos"/>
              </a:defRPr>
            </a:pPr>
            <a:r>
              <a:rPr sz="4500" b="1">
                <a:solidFill>
                  <a:srgbClr val="FFFFFF"/>
                </a:solidFill>
                <a:latin typeface="Aptos"/>
                <a:ea typeface="Aptos"/>
                <a:cs typeface="Aptos"/>
              </a:rPr>
              <a:t>Beyond AI Pilots</a:t>
            </a:r>
          </a:p>
        </p:txBody>
      </p:sp>
      <p:sp>
        <p:nvSpPr>
          <p:cNvPr id="3" name="">
            <a:extLst xmlns:a="http://schemas.openxmlformats.org/drawingml/2006/main">
              <a:ext uri="{FF2B5EF4-FFF2-40B4-BE49-F238E27FC236}">
                <a16:creationId xmlns:a16="http://schemas.microsoft.com/office/drawing/2014/main" id="{6461DC82-53FE-4CA3-AA23-4AF7F7C75401}"/>
              </a:ext>
            </a:extLst>
          </p:cNvPr>
          <p:cNvSpPr>
            <a:spLocks xmlns:a="http://schemas.openxmlformats.org/drawingml/2006/main" noGrp="1"/>
          </p:cNvSpPr>
          <p:nvPr/>
        </p:nvSpPr>
        <p:spPr>
          <a:xfrm xmlns:a="http://schemas.openxmlformats.org/drawingml/2006/main">
            <a:off x="619125" y="1743075"/>
            <a:ext cx="4000500" cy="1524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775" b="0">
                <a:solidFill>
                  <a:srgbClr val="E6B65D"/>
                </a:solidFill>
                <a:latin typeface="Aptos"/>
                <a:ea typeface="Aptos"/>
                <a:cs typeface="Aptos"/>
              </a:defRPr>
            </a:defPPr>
          </a:lstStyle>
          <a:p xmlns:a="http://schemas.openxmlformats.org/drawingml/2006/main">
            <a:pPr>
              <a:defRPr sz="2775" b="0">
                <a:solidFill>
                  <a:srgbClr val="E6B65D"/>
                </a:solidFill>
                <a:latin typeface="Aptos"/>
                <a:ea typeface="Aptos"/>
                <a:cs typeface="Aptos"/>
              </a:defRPr>
            </a:pPr>
            <a:r>
              <a:rPr sz="2775" b="0">
                <a:solidFill>
                  <a:srgbClr val="E6B65D"/>
                </a:solidFill>
                <a:latin typeface="Aptos"/>
                <a:ea typeface="Aptos"/>
                <a:cs typeface="Aptos"/>
              </a:rPr>
              <a:t>Building the control plane for an agentic enterprise</a:t>
            </a:r>
          </a:p>
        </p:txBody>
      </p:sp>
      <p:sp>
        <p:nvSpPr>
          <p:cNvPr id="4" name="">
            <a:extLst xmlns:a="http://schemas.openxmlformats.org/drawingml/2006/main">
              <a:ext uri="{FF2B5EF4-FFF2-40B4-BE49-F238E27FC236}">
                <a16:creationId xmlns:a16="http://schemas.microsoft.com/office/drawing/2014/main" id="{B94D968C-BFFB-4A0D-A6F1-0D0CDDCAE65E}"/>
              </a:ext>
            </a:extLst>
          </p:cNvPr>
          <p:cNvSpPr>
            <a:spLocks xmlns:a="http://schemas.openxmlformats.org/drawingml/2006/main" noGrp="1"/>
          </p:cNvSpPr>
          <p:nvPr/>
        </p:nvSpPr>
        <p:spPr>
          <a:xfrm xmlns:a="http://schemas.openxmlformats.org/drawingml/2006/main">
            <a:off x="619125" y="4143375"/>
            <a:ext cx="4429125"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100" b="0">
                <a:solidFill>
                  <a:srgbClr val="FFFFFF"/>
                </a:solidFill>
                <a:latin typeface="Aptos"/>
                <a:ea typeface="Aptos"/>
                <a:cs typeface="Aptos"/>
              </a:defRPr>
            </a:defPPr>
          </a:lstStyle>
          <a:p xmlns:a="http://schemas.openxmlformats.org/drawingml/2006/main">
            <a:pPr>
              <a:defRPr sz="2100" b="0">
                <a:solidFill>
                  <a:srgbClr val="FFFFFF"/>
                </a:solidFill>
                <a:latin typeface="Aptos"/>
                <a:ea typeface="Aptos"/>
                <a:cs typeface="Aptos"/>
              </a:defRPr>
            </a:pPr>
            <a:r>
              <a:rPr sz="2100" b="0">
                <a:solidFill>
                  <a:srgbClr val="FFFFFF"/>
                </a:solidFill>
                <a:latin typeface="Aptos"/>
                <a:ea typeface="Aptos"/>
                <a:cs typeface="Aptos"/>
              </a:rPr>
              <a:t>Ahmad Al Shami</a:t>
            </a:r>
          </a:p>
          <a:p xmlns:a="http://schemas.openxmlformats.org/drawingml/2006/main">
            <a:pPr>
              <a:defRPr sz="2100" b="0">
                <a:solidFill>
                  <a:srgbClr val="FFFFFF"/>
                </a:solidFill>
                <a:latin typeface="Aptos"/>
                <a:ea typeface="Aptos"/>
                <a:cs typeface="Aptos"/>
              </a:defRPr>
            </a:pPr>
            <a:r>
              <a:rPr sz="2100" b="0">
                <a:solidFill>
                  <a:srgbClr val="FFFFFF"/>
                </a:solidFill>
                <a:latin typeface="Aptos"/>
                <a:ea typeface="Aptos"/>
                <a:cs typeface="Aptos"/>
              </a:rPr>
              <a:t>Consultant | Board Advisor</a:t>
            </a:r>
          </a:p>
        </p:txBody>
      </p:sp>
      <p:sp>
        <p:nvSpPr>
          <p:cNvPr id="5" name="">
            <a:extLst xmlns:a="http://schemas.openxmlformats.org/drawingml/2006/main">
              <a:ext uri="{FF2B5EF4-FFF2-40B4-BE49-F238E27FC236}">
                <a16:creationId xmlns:a16="http://schemas.microsoft.com/office/drawing/2014/main" id="{90D91B2C-1469-43B6-8C4F-155A5501C08D}"/>
              </a:ext>
            </a:extLst>
          </p:cNvPr>
          <p:cNvSpPr>
            <a:spLocks xmlns:a="http://schemas.openxmlformats.org/drawingml/2006/main" noGrp="1"/>
          </p:cNvSpPr>
          <p:nvPr/>
        </p:nvSpPr>
        <p:spPr>
          <a:xfrm xmlns:a="http://schemas.openxmlformats.org/drawingml/2006/main">
            <a:off x="619125" y="5286375"/>
            <a:ext cx="4429125"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950" b="0">
                <a:solidFill>
                  <a:srgbClr val="CBD8E6"/>
                </a:solidFill>
                <a:latin typeface="Aptos"/>
                <a:ea typeface="Aptos"/>
                <a:cs typeface="Aptos"/>
              </a:defRPr>
            </a:defPPr>
          </a:lstStyle>
          <a:p xmlns:a="http://schemas.openxmlformats.org/drawingml/2006/main">
            <a:pPr>
              <a:defRPr sz="1950" b="0">
                <a:solidFill>
                  <a:srgbClr val="CBD8E6"/>
                </a:solidFill>
                <a:latin typeface="Aptos"/>
                <a:ea typeface="Aptos"/>
                <a:cs typeface="Aptos"/>
              </a:defRPr>
            </a:pPr>
            <a:r>
              <a:rPr sz="1950" b="0">
                <a:solidFill>
                  <a:srgbClr val="CBD8E6"/>
                </a:solidFill>
                <a:latin typeface="Aptos"/>
                <a:ea typeface="Aptos"/>
                <a:cs typeface="Aptos"/>
              </a:rPr>
              <a:t>Strategy • Architecture</a:t>
            </a:r>
          </a:p>
          <a:p xmlns:a="http://schemas.openxmlformats.org/drawingml/2006/main">
            <a:pPr>
              <a:defRPr sz="1950" b="0">
                <a:solidFill>
                  <a:srgbClr val="CBD8E6"/>
                </a:solidFill>
                <a:latin typeface="Aptos"/>
                <a:ea typeface="Aptos"/>
                <a:cs typeface="Aptos"/>
              </a:defRPr>
            </a:pPr>
            <a:r>
              <a:rPr sz="1950" b="0">
                <a:solidFill>
                  <a:srgbClr val="CBD8E6"/>
                </a:solidFill>
                <a:latin typeface="Aptos"/>
                <a:ea typeface="Aptos"/>
                <a:cs typeface="Aptos"/>
              </a:rPr>
              <a:t>Execution • Measured value</a:t>
            </a:r>
          </a:p>
        </p:txBody>
      </p:sp>
      <p:sp>
        <p:nvSpPr>
          <p:cNvPr id="6" name="">
            <a:extLst xmlns:a="http://schemas.openxmlformats.org/drawingml/2006/main">
              <a:ext uri="{FF2B5EF4-FFF2-40B4-BE49-F238E27FC236}">
                <a16:creationId xmlns:a16="http://schemas.microsoft.com/office/drawing/2014/main" id="{52B4347D-E15F-41E4-B041-F12B615A1AC4}"/>
              </a:ext>
            </a:extLst>
          </p:cNvPr>
          <p:cNvSpPr>
            <a:spLocks xmlns:a="http://schemas.openxmlformats.org/drawingml/2006/main" noGrp="1"/>
          </p:cNvSpPr>
          <p:nvPr/>
        </p:nvSpPr>
        <p:spPr>
          <a:xfrm xmlns:a="http://schemas.openxmlformats.org/drawingml/2006/main">
            <a:off x="619125" y="6438900"/>
            <a:ext cx="6191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25" b="0">
                <a:solidFill>
                  <a:srgbClr val="E6B65D"/>
                </a:solidFill>
                <a:latin typeface="Aptos"/>
                <a:ea typeface="Aptos"/>
                <a:cs typeface="Aptos"/>
              </a:defRPr>
            </a:defPPr>
          </a:lstStyle>
          <a:p xmlns:a="http://schemas.openxmlformats.org/drawingml/2006/main">
            <a:pPr>
              <a:defRPr sz="1425" b="0">
                <a:solidFill>
                  <a:srgbClr val="E6B65D"/>
                </a:solidFill>
                <a:latin typeface="Aptos"/>
                <a:ea typeface="Aptos"/>
                <a:cs typeface="Aptos"/>
              </a:defRPr>
            </a:pPr>
            <a:r>
              <a:rPr sz="1425" b="0">
                <a:solidFill>
                  <a:srgbClr val="E6B65D"/>
                </a:solidFill>
                <a:latin typeface="Aptos"/>
                <a:ea typeface="Aptos"/>
                <a:cs typeface="Aptos"/>
              </a:rPr>
              <a:t>ahmad.alshami.website</a:t>
            </a:r>
          </a:p>
        </p:txBody>
      </p:sp>
      <p:sp>
        <p:nvSpPr>
          <p:cNvPr id="7" name="">
            <a:extLst xmlns:a="http://schemas.openxmlformats.org/drawingml/2006/main">
              <a:ext uri="{FF2B5EF4-FFF2-40B4-BE49-F238E27FC236}">
                <a16:creationId xmlns:a16="http://schemas.microsoft.com/office/drawing/2014/main" id="{530712E7-23D4-47B9-90EA-C894F8D13814}"/>
              </a:ext>
            </a:extLst>
          </p:cNvPr>
          <p:cNvSpPr>
            <a:spLocks xmlns:a="http://schemas.openxmlformats.org/drawingml/2006/main" noGrp="1"/>
          </p:cNvSpPr>
          <p:nvPr/>
        </p:nvSpPr>
        <p:spPr>
          <a:xfrm xmlns:a="http://schemas.openxmlformats.org/drawingml/2006/main">
            <a:off x="10715625" y="6438900"/>
            <a:ext cx="9525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25" b="0">
                <a:solidFill>
                  <a:srgbClr val="CBD8E6"/>
                </a:solidFill>
                <a:latin typeface="Aptos"/>
                <a:ea typeface="Aptos"/>
                <a:cs typeface="Aptos"/>
              </a:defRPr>
            </a:defPPr>
          </a:lstStyle>
          <a:p xmlns:a="http://schemas.openxmlformats.org/drawingml/2006/main">
            <a:pPr>
              <a:defRPr sz="1425" b="0">
                <a:solidFill>
                  <a:srgbClr val="CBD8E6"/>
                </a:solidFill>
                <a:latin typeface="Aptos"/>
                <a:ea typeface="Aptos"/>
                <a:cs typeface="Aptos"/>
              </a:defRPr>
            </a:pPr>
            <a:r>
              <a:rPr sz="1425" b="0">
                <a:solidFill>
                  <a:srgbClr val="CBD8E6"/>
                </a:solidFill>
                <a:latin typeface="Aptos"/>
                <a:ea typeface="Aptos"/>
                <a:cs typeface="Aptos"/>
              </a:rPr>
              <a:t>1 / 9</a:t>
            </a:r>
          </a:p>
        </p:txBody>
      </p:sp>
    </p:spTree>
    <p:extLst>
      <p:ext uri="{BB962C8B-B14F-4D97-AF65-F5344CB8AC3E}">
        <p14:creationId xmlns:p14="http://schemas.microsoft.com/office/powerpoint/2010/main" val="1336129218"/>
      </p:ext>
    </p:extLst>
  </p:cSld>
</p:sld>
</file>

<file path=ppt/slides/slide2.xml><?xml version="1.0" encoding="utf-8"?>
<p:sld xmlns:p="http://schemas.openxmlformats.org/presentationml/2006/main">
  <p:cSld>
    <p:bg>
      <p:bgPr>
        <a:solidFill xmlns:a="http://schemas.openxmlformats.org/drawingml/2006/main">
          <a:srgbClr val="0C192B"/>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24E9A9F3-4017-4A92-9E8A-F5D5D1964A6F}"/>
              </a:ext>
            </a:extLst>
          </p:cNvPr>
          <p:cNvSpPr>
            <a:spLocks xmlns:a="http://schemas.openxmlformats.org/drawingml/2006/main" noGrp="1"/>
          </p:cNvSpPr>
          <p:nvPr/>
        </p:nvSpPr>
        <p:spPr>
          <a:xfrm xmlns:a="http://schemas.openxmlformats.org/drawingml/2006/main">
            <a:off x="619125" y="552450"/>
            <a:ext cx="10953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450" b="1">
                <a:solidFill>
                  <a:srgbClr val="FFFFFF"/>
                </a:solidFill>
                <a:latin typeface="Aptos"/>
                <a:ea typeface="Aptos"/>
                <a:cs typeface="Aptos"/>
              </a:defRPr>
            </a:defPPr>
          </a:lstStyle>
          <a:p xmlns:a="http://schemas.openxmlformats.org/drawingml/2006/main">
            <a:pPr>
              <a:defRPr sz="3450" b="1">
                <a:solidFill>
                  <a:srgbClr val="FFFFFF"/>
                </a:solidFill>
                <a:latin typeface="Aptos"/>
                <a:ea typeface="Aptos"/>
                <a:cs typeface="Aptos"/>
              </a:defRPr>
            </a:pPr>
            <a:r>
              <a:rPr sz="3450" b="1">
                <a:solidFill>
                  <a:srgbClr val="FFFFFF"/>
                </a:solidFill>
                <a:latin typeface="Aptos"/>
                <a:ea typeface="Aptos"/>
                <a:cs typeface="Aptos"/>
              </a:rPr>
              <a:t>Why governance matters now</a:t>
            </a:r>
          </a:p>
        </p:txBody>
      </p:sp>
      <p:sp>
        <p:nvSpPr>
          <p:cNvPr id="2" name="">
            <a:extLst xmlns:a="http://schemas.openxmlformats.org/drawingml/2006/main">
              <a:ext uri="{FF2B5EF4-FFF2-40B4-BE49-F238E27FC236}">
                <a16:creationId xmlns:a16="http://schemas.microsoft.com/office/drawing/2014/main" id="{0007A08E-B9F8-4AF9-B316-0F198689E4C8}"/>
              </a:ext>
            </a:extLst>
          </p:cNvPr>
          <p:cNvSpPr>
            <a:spLocks xmlns:a="http://schemas.openxmlformats.org/drawingml/2006/main" noGrp="1"/>
          </p:cNvSpPr>
          <p:nvPr/>
        </p:nvSpPr>
        <p:spPr>
          <a:xfrm xmlns:a="http://schemas.openxmlformats.org/drawingml/2006/main">
            <a:off x="619125" y="1885950"/>
            <a:ext cx="4286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600" b="1">
                <a:solidFill>
                  <a:srgbClr val="E6B65D"/>
                </a:solidFill>
                <a:latin typeface="Aptos"/>
                <a:ea typeface="Aptos"/>
                <a:cs typeface="Aptos"/>
              </a:defRPr>
            </a:defPPr>
          </a:lstStyle>
          <a:p xmlns:a="http://schemas.openxmlformats.org/drawingml/2006/main">
            <a:pPr>
              <a:defRPr sz="3600" b="1">
                <a:solidFill>
                  <a:srgbClr val="E6B65D"/>
                </a:solidFill>
                <a:latin typeface="Aptos"/>
                <a:ea typeface="Aptos"/>
                <a:cs typeface="Aptos"/>
              </a:defRPr>
            </a:pPr>
            <a:r>
              <a:rPr sz="3600" b="1">
                <a:solidFill>
                  <a:srgbClr val="E6B65D"/>
                </a:solidFill>
                <a:latin typeface="Aptos"/>
                <a:ea typeface="Aptos"/>
                <a:cs typeface="Aptos"/>
              </a:rPr>
              <a:t>October 2026</a:t>
            </a:r>
          </a:p>
        </p:txBody>
      </p:sp>
      <p:sp>
        <p:nvSpPr>
          <p:cNvPr id="3" name="">
            <a:extLst xmlns:a="http://schemas.openxmlformats.org/drawingml/2006/main">
              <a:ext uri="{FF2B5EF4-FFF2-40B4-BE49-F238E27FC236}">
                <a16:creationId xmlns:a16="http://schemas.microsoft.com/office/drawing/2014/main" id="{8EFBDA2C-9680-4EBA-8DF4-E4B5DCE1AB27}"/>
              </a:ext>
            </a:extLst>
          </p:cNvPr>
          <p:cNvSpPr>
            <a:spLocks xmlns:a="http://schemas.openxmlformats.org/drawingml/2006/main" noGrp="1"/>
          </p:cNvSpPr>
          <p:nvPr/>
        </p:nvSpPr>
        <p:spPr>
          <a:xfrm xmlns:a="http://schemas.openxmlformats.org/drawingml/2006/main">
            <a:off x="619125" y="2857500"/>
            <a:ext cx="5429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550" b="0">
                <a:solidFill>
                  <a:srgbClr val="FFFFFF"/>
                </a:solidFill>
                <a:latin typeface="Aptos"/>
                <a:ea typeface="Aptos"/>
                <a:cs typeface="Aptos"/>
              </a:defRPr>
            </a:defPPr>
          </a:lstStyle>
          <a:p xmlns:a="http://schemas.openxmlformats.org/drawingml/2006/main">
            <a:pPr>
              <a:defRPr sz="2550" b="0">
                <a:solidFill>
                  <a:srgbClr val="FFFFFF"/>
                </a:solidFill>
                <a:latin typeface="Aptos"/>
                <a:ea typeface="Aptos"/>
                <a:cs typeface="Aptos"/>
              </a:defRPr>
            </a:pPr>
            <a:r>
              <a:rPr sz="2550" b="0">
                <a:solidFill>
                  <a:srgbClr val="FFFFFF"/>
                </a:solidFill>
                <a:latin typeface="Aptos"/>
                <a:ea typeface="Aptos"/>
                <a:cs typeface="Aptos"/>
              </a:rPr>
              <a:t>Microsoft: agent oversight</a:t>
            </a:r>
          </a:p>
          <a:p xmlns:a="http://schemas.openxmlformats.org/drawingml/2006/main">
            <a:pPr>
              <a:defRPr sz="2550" b="0">
                <a:solidFill>
                  <a:srgbClr val="FFFFFF"/>
                </a:solidFill>
                <a:latin typeface="Aptos"/>
                <a:ea typeface="Aptos"/>
                <a:cs typeface="Aptos"/>
              </a:defRPr>
            </a:pPr>
            <a:r>
              <a:rPr sz="2550" b="0">
                <a:solidFill>
                  <a:srgbClr val="FFFFFF"/>
                </a:solidFill>
                <a:latin typeface="Aptos"/>
                <a:ea typeface="Aptos"/>
                <a:cs typeface="Aptos"/>
              </a:rPr>
              <a:t>and UAE availability</a:t>
            </a:r>
          </a:p>
        </p:txBody>
      </p:sp>
      <p:sp>
        <p:nvSpPr>
          <p:cNvPr id="4" name="">
            <a:extLst xmlns:a="http://schemas.openxmlformats.org/drawingml/2006/main">
              <a:ext uri="{FF2B5EF4-FFF2-40B4-BE49-F238E27FC236}">
                <a16:creationId xmlns:a16="http://schemas.microsoft.com/office/drawing/2014/main" id="{8092E439-1057-4495-A5D8-3039A1EEB54A}"/>
              </a:ext>
            </a:extLst>
          </p:cNvPr>
          <p:cNvSpPr>
            <a:spLocks xmlns:a="http://schemas.openxmlformats.org/drawingml/2006/main" noGrp="1"/>
          </p:cNvSpPr>
          <p:nvPr/>
        </p:nvSpPr>
        <p:spPr>
          <a:xfrm xmlns:a="http://schemas.openxmlformats.org/drawingml/2006/main">
            <a:off x="619125" y="4286250"/>
            <a:ext cx="5429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550" b="0">
                <a:solidFill>
                  <a:srgbClr val="FFFFFF"/>
                </a:solidFill>
                <a:latin typeface="Aptos"/>
                <a:ea typeface="Aptos"/>
                <a:cs typeface="Aptos"/>
              </a:defRPr>
            </a:defPPr>
          </a:lstStyle>
          <a:p xmlns:a="http://schemas.openxmlformats.org/drawingml/2006/main">
            <a:pPr>
              <a:defRPr sz="2550" b="0">
                <a:solidFill>
                  <a:srgbClr val="FFFFFF"/>
                </a:solidFill>
                <a:latin typeface="Aptos"/>
                <a:ea typeface="Aptos"/>
                <a:cs typeface="Aptos"/>
              </a:defRPr>
            </a:pPr>
            <a:r>
              <a:rPr sz="2550" b="0">
                <a:solidFill>
                  <a:srgbClr val="FFFFFF"/>
                </a:solidFill>
                <a:latin typeface="Aptos"/>
                <a:ea typeface="Aptos"/>
                <a:cs typeface="Aptos"/>
              </a:rPr>
              <a:t>McKinsey: redesign work</a:t>
            </a:r>
          </a:p>
          <a:p xmlns:a="http://schemas.openxmlformats.org/drawingml/2006/main">
            <a:pPr>
              <a:defRPr sz="2550" b="0">
                <a:solidFill>
                  <a:srgbClr val="FFFFFF"/>
                </a:solidFill>
                <a:latin typeface="Aptos"/>
                <a:ea typeface="Aptos"/>
                <a:cs typeface="Aptos"/>
              </a:defRPr>
            </a:pPr>
            <a:r>
              <a:rPr sz="2550" b="0">
                <a:solidFill>
                  <a:srgbClr val="FFFFFF"/>
                </a:solidFill>
                <a:latin typeface="Aptos"/>
                <a:ea typeface="Aptos"/>
                <a:cs typeface="Aptos"/>
              </a:rPr>
              <a:t>around business outcomes</a:t>
            </a:r>
          </a:p>
        </p:txBody>
      </p:sp>
      <p:sp>
        <p:nvSpPr>
          <p:cNvPr id="5" name="">
            <a:extLst xmlns:a="http://schemas.openxmlformats.org/drawingml/2006/main">
              <a:ext uri="{FF2B5EF4-FFF2-40B4-BE49-F238E27FC236}">
                <a16:creationId xmlns:a16="http://schemas.microsoft.com/office/drawing/2014/main" id="{C095723E-F76B-4C2D-8F42-54D8B5395BAE}"/>
              </a:ext>
            </a:extLst>
          </p:cNvPr>
          <p:cNvSpPr>
            <a:spLocks xmlns:a="http://schemas.openxmlformats.org/drawingml/2006/main" noGrp="1"/>
          </p:cNvSpPr>
          <p:nvPr/>
        </p:nvSpPr>
        <p:spPr>
          <a:xfrm xmlns:a="http://schemas.openxmlformats.org/drawingml/2006/main">
            <a:off x="7334250" y="2190750"/>
            <a:ext cx="3619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700" b="1">
                <a:solidFill>
                  <a:srgbClr val="42C8C2"/>
                </a:solidFill>
                <a:latin typeface="Aptos"/>
                <a:ea typeface="Aptos"/>
                <a:cs typeface="Aptos"/>
              </a:defRPr>
            </a:defPPr>
          </a:lstStyle>
          <a:p xmlns:a="http://schemas.openxmlformats.org/drawingml/2006/main">
            <a:pPr>
              <a:defRPr sz="2700" b="1">
                <a:solidFill>
                  <a:srgbClr val="42C8C2"/>
                </a:solidFill>
                <a:latin typeface="Aptos"/>
                <a:ea typeface="Aptos"/>
                <a:cs typeface="Aptos"/>
              </a:defRPr>
            </a:pPr>
            <a:r>
              <a:rPr sz="2700" b="1">
                <a:solidFill>
                  <a:srgbClr val="42C8C2"/>
                </a:solidFill>
                <a:latin typeface="Aptos"/>
                <a:ea typeface="Aptos"/>
                <a:cs typeface="Aptos"/>
              </a:rPr>
              <a:t>Industry direction</a:t>
            </a:r>
          </a:p>
        </p:txBody>
      </p:sp>
      <p:sp>
        <p:nvSpPr>
          <p:cNvPr id="6" name="">
            <a:extLst xmlns:a="http://schemas.openxmlformats.org/drawingml/2006/main">
              <a:ext uri="{FF2B5EF4-FFF2-40B4-BE49-F238E27FC236}">
                <a16:creationId xmlns:a16="http://schemas.microsoft.com/office/drawing/2014/main" id="{6E493DBB-E52C-49CB-B621-9F6D5E352047}"/>
              </a:ext>
            </a:extLst>
          </p:cNvPr>
          <p:cNvSpPr>
            <a:spLocks xmlns:a="http://schemas.openxmlformats.org/drawingml/2006/main" noGrp="1"/>
          </p:cNvSpPr>
          <p:nvPr/>
        </p:nvSpPr>
        <p:spPr>
          <a:xfrm xmlns:a="http://schemas.openxmlformats.org/drawingml/2006/main">
            <a:off x="7334250" y="3143250"/>
            <a:ext cx="3810000" cy="2428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400" b="0">
                <a:solidFill>
                  <a:srgbClr val="FFFFFF"/>
                </a:solidFill>
                <a:latin typeface="Aptos"/>
                <a:ea typeface="Aptos"/>
                <a:cs typeface="Aptos"/>
              </a:defRPr>
            </a:defPPr>
          </a:lstStyle>
          <a:p xmlns:a="http://schemas.openxmlformats.org/drawingml/2006/main">
            <a:pPr>
              <a:defRPr sz="2400" b="0">
                <a:solidFill>
                  <a:srgbClr val="FFFFFF"/>
                </a:solidFill>
                <a:latin typeface="Aptos"/>
                <a:ea typeface="Aptos"/>
                <a:cs typeface="Aptos"/>
              </a:defRPr>
            </a:pPr>
            <a:r>
              <a:rPr sz="2400" b="0">
                <a:solidFill>
                  <a:srgbClr val="FFFFFF"/>
                </a:solidFill>
                <a:latin typeface="Aptos"/>
                <a:ea typeface="Aptos"/>
                <a:cs typeface="Aptos"/>
              </a:rPr>
              <a:t>Ownership</a:t>
            </a:r>
          </a:p>
          <a:p xmlns:a="http://schemas.openxmlformats.org/drawingml/2006/main">
            <a:r>
              <a:t/>
            </a:r>
          </a:p>
          <a:p xmlns:a="http://schemas.openxmlformats.org/drawingml/2006/main">
            <a:pPr>
              <a:defRPr sz="2400" b="0">
                <a:solidFill>
                  <a:srgbClr val="FFFFFF"/>
                </a:solidFill>
                <a:latin typeface="Aptos"/>
                <a:ea typeface="Aptos"/>
                <a:cs typeface="Aptos"/>
              </a:defRPr>
            </a:pPr>
            <a:r>
              <a:rPr sz="2400" b="0">
                <a:solidFill>
                  <a:srgbClr val="FFFFFF"/>
                </a:solidFill>
                <a:latin typeface="Aptos"/>
                <a:ea typeface="Aptos"/>
                <a:cs typeface="Aptos"/>
              </a:rPr>
              <a:t>Access and policy</a:t>
            </a:r>
          </a:p>
          <a:p xmlns:a="http://schemas.openxmlformats.org/drawingml/2006/main">
            <a:r>
              <a:t/>
            </a:r>
          </a:p>
          <a:p xmlns:a="http://schemas.openxmlformats.org/drawingml/2006/main">
            <a:pPr>
              <a:defRPr sz="2400" b="0">
                <a:solidFill>
                  <a:srgbClr val="FFFFFF"/>
                </a:solidFill>
                <a:latin typeface="Aptos"/>
                <a:ea typeface="Aptos"/>
                <a:cs typeface="Aptos"/>
              </a:defRPr>
            </a:pPr>
            <a:r>
              <a:rPr sz="2400" b="0">
                <a:solidFill>
                  <a:srgbClr val="FFFFFF"/>
                </a:solidFill>
                <a:latin typeface="Aptos"/>
                <a:ea typeface="Aptos"/>
                <a:cs typeface="Aptos"/>
              </a:rPr>
              <a:t>Evidence and value</a:t>
            </a:r>
          </a:p>
        </p:txBody>
      </p:sp>
      <p:sp>
        <p:nvSpPr>
          <p:cNvPr id="7" name="">
            <a:extLst xmlns:a="http://schemas.openxmlformats.org/drawingml/2006/main">
              <a:ext uri="{FF2B5EF4-FFF2-40B4-BE49-F238E27FC236}">
                <a16:creationId xmlns:a16="http://schemas.microsoft.com/office/drawing/2014/main" id="{C8E7EF2A-C5BA-46EC-8FC4-7DA4A414E7CA}"/>
              </a:ext>
            </a:extLst>
          </p:cNvPr>
          <p:cNvSpPr>
            <a:spLocks xmlns:a="http://schemas.openxmlformats.org/drawingml/2006/main" noGrp="1"/>
          </p:cNvSpPr>
          <p:nvPr/>
        </p:nvSpPr>
        <p:spPr>
          <a:xfrm xmlns:a="http://schemas.openxmlformats.org/drawingml/2006/main">
            <a:off x="619125" y="5781675"/>
            <a:ext cx="10287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875" b="0">
                <a:solidFill>
                  <a:srgbClr val="CBD8E6"/>
                </a:solidFill>
                <a:latin typeface="Aptos"/>
                <a:ea typeface="Aptos"/>
                <a:cs typeface="Aptos"/>
              </a:defRPr>
            </a:defPPr>
          </a:lstStyle>
          <a:p xmlns:a="http://schemas.openxmlformats.org/drawingml/2006/main">
            <a:pPr>
              <a:defRPr sz="1875" b="0">
                <a:solidFill>
                  <a:srgbClr val="CBD8E6"/>
                </a:solidFill>
                <a:latin typeface="Aptos"/>
                <a:ea typeface="Aptos"/>
                <a:cs typeface="Aptos"/>
              </a:defRPr>
            </a:pPr>
            <a:r>
              <a:rPr sz="1875" b="0">
                <a:solidFill>
                  <a:srgbClr val="CBD8E6"/>
                </a:solidFill>
                <a:latin typeface="Aptos"/>
                <a:ea typeface="Aptos"/>
                <a:cs typeface="Aptos"/>
              </a:rPr>
              <a:t>Announcement ≠ organizational readiness</a:t>
            </a:r>
          </a:p>
        </p:txBody>
      </p:sp>
      <p:sp>
        <p:nvSpPr>
          <p:cNvPr id="8" name="">
            <a:extLst xmlns:a="http://schemas.openxmlformats.org/drawingml/2006/main">
              <a:ext uri="{FF2B5EF4-FFF2-40B4-BE49-F238E27FC236}">
                <a16:creationId xmlns:a16="http://schemas.microsoft.com/office/drawing/2014/main" id="{DCFE7964-A4F1-46CC-918D-B805EAB31C58}"/>
              </a:ext>
            </a:extLst>
          </p:cNvPr>
          <p:cNvSpPr>
            <a:spLocks xmlns:a="http://schemas.openxmlformats.org/drawingml/2006/main" noGrp="1"/>
          </p:cNvSpPr>
          <p:nvPr/>
        </p:nvSpPr>
        <p:spPr>
          <a:xfrm xmlns:a="http://schemas.openxmlformats.org/drawingml/2006/main">
            <a:off x="619125" y="6438900"/>
            <a:ext cx="6191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25" b="0">
                <a:solidFill>
                  <a:srgbClr val="E6B65D"/>
                </a:solidFill>
                <a:latin typeface="Aptos"/>
                <a:ea typeface="Aptos"/>
                <a:cs typeface="Aptos"/>
              </a:defRPr>
            </a:defPPr>
          </a:lstStyle>
          <a:p xmlns:a="http://schemas.openxmlformats.org/drawingml/2006/main">
            <a:pPr>
              <a:defRPr sz="1425" b="0">
                <a:solidFill>
                  <a:srgbClr val="E6B65D"/>
                </a:solidFill>
                <a:latin typeface="Aptos"/>
                <a:ea typeface="Aptos"/>
                <a:cs typeface="Aptos"/>
              </a:defRPr>
            </a:pPr>
            <a:r>
              <a:rPr sz="1425" b="0">
                <a:solidFill>
                  <a:srgbClr val="E6B65D"/>
                </a:solidFill>
                <a:latin typeface="Aptos"/>
                <a:ea typeface="Aptos"/>
                <a:cs typeface="Aptos"/>
              </a:rPr>
              <a:t>ahmad.alshami.website</a:t>
            </a:r>
          </a:p>
        </p:txBody>
      </p:sp>
      <p:sp>
        <p:nvSpPr>
          <p:cNvPr id="9" name="">
            <a:extLst xmlns:a="http://schemas.openxmlformats.org/drawingml/2006/main">
              <a:ext uri="{FF2B5EF4-FFF2-40B4-BE49-F238E27FC236}">
                <a16:creationId xmlns:a16="http://schemas.microsoft.com/office/drawing/2014/main" id="{830D951F-D3A5-424B-8727-BB551CD15933}"/>
              </a:ext>
            </a:extLst>
          </p:cNvPr>
          <p:cNvSpPr>
            <a:spLocks xmlns:a="http://schemas.openxmlformats.org/drawingml/2006/main" noGrp="1"/>
          </p:cNvSpPr>
          <p:nvPr/>
        </p:nvSpPr>
        <p:spPr>
          <a:xfrm xmlns:a="http://schemas.openxmlformats.org/drawingml/2006/main">
            <a:off x="10715625" y="6438900"/>
            <a:ext cx="9525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25" b="0">
                <a:solidFill>
                  <a:srgbClr val="CBD8E6"/>
                </a:solidFill>
                <a:latin typeface="Aptos"/>
                <a:ea typeface="Aptos"/>
                <a:cs typeface="Aptos"/>
              </a:defRPr>
            </a:defPPr>
          </a:lstStyle>
          <a:p xmlns:a="http://schemas.openxmlformats.org/drawingml/2006/main">
            <a:pPr>
              <a:defRPr sz="1425" b="0">
                <a:solidFill>
                  <a:srgbClr val="CBD8E6"/>
                </a:solidFill>
                <a:latin typeface="Aptos"/>
                <a:ea typeface="Aptos"/>
                <a:cs typeface="Aptos"/>
              </a:defRPr>
            </a:pPr>
            <a:r>
              <a:rPr sz="1425" b="0">
                <a:solidFill>
                  <a:srgbClr val="CBD8E6"/>
                </a:solidFill>
                <a:latin typeface="Aptos"/>
                <a:ea typeface="Aptos"/>
                <a:cs typeface="Aptos"/>
              </a:rPr>
              <a:t>2 / 9</a:t>
            </a:r>
          </a:p>
        </p:txBody>
      </p:sp>
    </p:spTree>
    <p:extLst>
      <p:ext uri="{BB962C8B-B14F-4D97-AF65-F5344CB8AC3E}">
        <p14:creationId xmlns:p14="http://schemas.microsoft.com/office/powerpoint/2010/main" val="1607504898"/>
      </p:ext>
    </p:extLst>
  </p:cSld>
</p:sld>
</file>

<file path=ppt/slides/slide3.xml><?xml version="1.0" encoding="utf-8"?>
<p:sld xmlns:p="http://schemas.openxmlformats.org/presentationml/2006/main">
  <p:cSld>
    <p:bg>
      <p:bgPr>
        <a:solidFill xmlns:a="http://schemas.openxmlformats.org/drawingml/2006/main">
          <a:srgbClr val="0C192B"/>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10BE67EA-B76F-47C4-A4F4-42666CCA0524}"/>
              </a:ext>
            </a:extLst>
          </p:cNvPr>
          <p:cNvSpPr>
            <a:spLocks xmlns:a="http://schemas.openxmlformats.org/drawingml/2006/main" noGrp="1"/>
          </p:cNvSpPr>
          <p:nvPr/>
        </p:nvSpPr>
        <p:spPr>
          <a:xfrm xmlns:a="http://schemas.openxmlformats.org/drawingml/2006/main">
            <a:off x="619125" y="552450"/>
            <a:ext cx="10953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450" b="1">
                <a:solidFill>
                  <a:srgbClr val="FFFFFF"/>
                </a:solidFill>
                <a:latin typeface="Aptos"/>
                <a:ea typeface="Aptos"/>
                <a:cs typeface="Aptos"/>
              </a:defRPr>
            </a:defPPr>
          </a:lstStyle>
          <a:p xmlns:a="http://schemas.openxmlformats.org/drawingml/2006/main">
            <a:pPr>
              <a:defRPr sz="3450" b="1">
                <a:solidFill>
                  <a:srgbClr val="FFFFFF"/>
                </a:solidFill>
                <a:latin typeface="Aptos"/>
                <a:ea typeface="Aptos"/>
                <a:cs typeface="Aptos"/>
              </a:defRPr>
            </a:pPr>
            <a:r>
              <a:rPr sz="3450" b="1">
                <a:solidFill>
                  <a:srgbClr val="FFFFFF"/>
                </a:solidFill>
                <a:latin typeface="Aptos"/>
                <a:ea typeface="Aptos"/>
                <a:cs typeface="Aptos"/>
              </a:rPr>
              <a:t>The agent control plane</a:t>
            </a:r>
          </a:p>
        </p:txBody>
      </p:sp>
      <p:pic>
        <p:nvPicPr>
          <p:cNvPr id="2" name="">
            <a:extLst xmlns:a="http://schemas.openxmlformats.org/drawingml/2006/main">
              <a:ext uri="{FF2B5EF4-FFF2-40B4-BE49-F238E27FC236}">
                <a16:creationId xmlns:a16="http://schemas.microsoft.com/office/drawing/2014/main" id="{889FA561-1A89-449C-902E-FEB3D00CBB6C}"/>
              </a:ext>
            </a:extLst>
          </p:cNvPr>
          <p:cNvPicPr>
            <a:picLocks xmlns:a="http://schemas.openxmlformats.org/drawingml/2006/main" noChangeAspect="1"/>
          </p:cNvPicPr>
          <p:nvPr/>
        </p:nvPicPr>
        <p:blipFill>
          <a:blip xmlns:r="http://schemas.openxmlformats.org/officeDocument/2006/relationships" xmlns:a="http://schemas.openxmlformats.org/drawingml/2006/main" r:embed="R969cf6038fd541c7"/>
          <a:stretch xmlns:a="http://schemas.openxmlformats.org/drawingml/2006/main"/>
        </p:blipFill>
        <p:spPr>
          <a:xfrm xmlns:a="http://schemas.openxmlformats.org/drawingml/2006/main">
            <a:off x="3969361" y="1476375"/>
            <a:ext cx="7253654" cy="4714875"/>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B9B6A338-95C3-4451-8F2A-23DAE387DB6D}"/>
              </a:ext>
            </a:extLst>
          </p:cNvPr>
          <p:cNvSpPr>
            <a:spLocks xmlns:a="http://schemas.openxmlformats.org/drawingml/2006/main" noGrp="1"/>
          </p:cNvSpPr>
          <p:nvPr/>
        </p:nvSpPr>
        <p:spPr>
          <a:xfrm xmlns:a="http://schemas.openxmlformats.org/drawingml/2006/main">
            <a:off x="619125" y="2143125"/>
            <a:ext cx="3048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550" b="1">
                <a:solidFill>
                  <a:srgbClr val="E6B65D"/>
                </a:solidFill>
                <a:latin typeface="Aptos"/>
                <a:ea typeface="Aptos"/>
                <a:cs typeface="Aptos"/>
              </a:defRPr>
            </a:defPPr>
          </a:lstStyle>
          <a:p xmlns:a="http://schemas.openxmlformats.org/drawingml/2006/main">
            <a:pPr>
              <a:defRPr sz="2550" b="1">
                <a:solidFill>
                  <a:srgbClr val="E6B65D"/>
                </a:solidFill>
                <a:latin typeface="Aptos"/>
                <a:ea typeface="Aptos"/>
                <a:cs typeface="Aptos"/>
              </a:defRPr>
            </a:pPr>
            <a:r>
              <a:rPr sz="2550" b="1">
                <a:solidFill>
                  <a:srgbClr val="E6B65D"/>
                </a:solidFill>
                <a:latin typeface="Aptos"/>
                <a:ea typeface="Aptos"/>
                <a:cs typeface="Aptos"/>
              </a:rPr>
              <a:t>Control plane</a:t>
            </a:r>
          </a:p>
        </p:txBody>
      </p:sp>
      <p:sp>
        <p:nvSpPr>
          <p:cNvPr id="4" name="">
            <a:extLst xmlns:a="http://schemas.openxmlformats.org/drawingml/2006/main">
              <a:ext uri="{FF2B5EF4-FFF2-40B4-BE49-F238E27FC236}">
                <a16:creationId xmlns:a16="http://schemas.microsoft.com/office/drawing/2014/main" id="{E70AD015-F1D6-42FB-A233-261DE631897C}"/>
              </a:ext>
            </a:extLst>
          </p:cNvPr>
          <p:cNvSpPr>
            <a:spLocks xmlns:a="http://schemas.openxmlformats.org/drawingml/2006/main" noGrp="1"/>
          </p:cNvSpPr>
          <p:nvPr/>
        </p:nvSpPr>
        <p:spPr>
          <a:xfrm xmlns:a="http://schemas.openxmlformats.org/drawingml/2006/main">
            <a:off x="619125" y="2809875"/>
            <a:ext cx="3000375"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250" b="0">
                <a:solidFill>
                  <a:srgbClr val="FFFFFF"/>
                </a:solidFill>
                <a:latin typeface="Aptos"/>
                <a:ea typeface="Aptos"/>
                <a:cs typeface="Aptos"/>
              </a:defRPr>
            </a:defPPr>
          </a:lstStyle>
          <a:p xmlns:a="http://schemas.openxmlformats.org/drawingml/2006/main">
            <a:pPr>
              <a:defRPr sz="2250" b="0">
                <a:solidFill>
                  <a:srgbClr val="FFFFFF"/>
                </a:solidFill>
                <a:latin typeface="Aptos"/>
                <a:ea typeface="Aptos"/>
                <a:cs typeface="Aptos"/>
              </a:defRPr>
            </a:pPr>
            <a:r>
              <a:rPr sz="2250" b="0">
                <a:solidFill>
                  <a:srgbClr val="FFFFFF"/>
                </a:solidFill>
                <a:latin typeface="Aptos"/>
                <a:ea typeface="Aptos"/>
                <a:cs typeface="Aptos"/>
              </a:rPr>
              <a:t>Defines ownership,</a:t>
            </a:r>
          </a:p>
          <a:p xmlns:a="http://schemas.openxmlformats.org/drawingml/2006/main">
            <a:pPr>
              <a:defRPr sz="2250" b="0">
                <a:solidFill>
                  <a:srgbClr val="FFFFFF"/>
                </a:solidFill>
                <a:latin typeface="Aptos"/>
                <a:ea typeface="Aptos"/>
                <a:cs typeface="Aptos"/>
              </a:defRPr>
            </a:pPr>
            <a:r>
              <a:rPr sz="2250" b="0">
                <a:solidFill>
                  <a:srgbClr val="FFFFFF"/>
                </a:solidFill>
                <a:latin typeface="Aptos"/>
                <a:ea typeface="Aptos"/>
                <a:cs typeface="Aptos"/>
              </a:rPr>
              <a:t>access and policy</a:t>
            </a:r>
          </a:p>
        </p:txBody>
      </p:sp>
      <p:sp>
        <p:nvSpPr>
          <p:cNvPr id="5" name="">
            <a:extLst xmlns:a="http://schemas.openxmlformats.org/drawingml/2006/main">
              <a:ext uri="{FF2B5EF4-FFF2-40B4-BE49-F238E27FC236}">
                <a16:creationId xmlns:a16="http://schemas.microsoft.com/office/drawing/2014/main" id="{09C74071-6CC6-48E4-AD07-3F48BCB568F8}"/>
              </a:ext>
            </a:extLst>
          </p:cNvPr>
          <p:cNvSpPr>
            <a:spLocks xmlns:a="http://schemas.openxmlformats.org/drawingml/2006/main" noGrp="1"/>
          </p:cNvSpPr>
          <p:nvPr/>
        </p:nvSpPr>
        <p:spPr>
          <a:xfrm xmlns:a="http://schemas.openxmlformats.org/drawingml/2006/main">
            <a:off x="619125" y="4238625"/>
            <a:ext cx="3048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550" b="1">
                <a:solidFill>
                  <a:srgbClr val="42C8C2"/>
                </a:solidFill>
                <a:latin typeface="Aptos"/>
                <a:ea typeface="Aptos"/>
                <a:cs typeface="Aptos"/>
              </a:defRPr>
            </a:defPPr>
          </a:lstStyle>
          <a:p xmlns:a="http://schemas.openxmlformats.org/drawingml/2006/main">
            <a:pPr>
              <a:defRPr sz="2550" b="1">
                <a:solidFill>
                  <a:srgbClr val="42C8C2"/>
                </a:solidFill>
                <a:latin typeface="Aptos"/>
                <a:ea typeface="Aptos"/>
                <a:cs typeface="Aptos"/>
              </a:defRPr>
            </a:pPr>
            <a:r>
              <a:rPr sz="2550" b="1">
                <a:solidFill>
                  <a:srgbClr val="42C8C2"/>
                </a:solidFill>
                <a:latin typeface="Aptos"/>
                <a:ea typeface="Aptos"/>
                <a:cs typeface="Aptos"/>
              </a:rPr>
              <a:t>Execution layer</a:t>
            </a:r>
          </a:p>
        </p:txBody>
      </p:sp>
      <p:sp>
        <p:nvSpPr>
          <p:cNvPr id="6" name="">
            <a:extLst xmlns:a="http://schemas.openxmlformats.org/drawingml/2006/main">
              <a:ext uri="{FF2B5EF4-FFF2-40B4-BE49-F238E27FC236}">
                <a16:creationId xmlns:a16="http://schemas.microsoft.com/office/drawing/2014/main" id="{B32072F3-981C-4152-8F15-CC8859D2B0E3}"/>
              </a:ext>
            </a:extLst>
          </p:cNvPr>
          <p:cNvSpPr>
            <a:spLocks xmlns:a="http://schemas.openxmlformats.org/drawingml/2006/main" noGrp="1"/>
          </p:cNvSpPr>
          <p:nvPr/>
        </p:nvSpPr>
        <p:spPr>
          <a:xfrm xmlns:a="http://schemas.openxmlformats.org/drawingml/2006/main">
            <a:off x="619125" y="4905375"/>
            <a:ext cx="28575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250" b="0">
                <a:solidFill>
                  <a:srgbClr val="FFFFFF"/>
                </a:solidFill>
                <a:latin typeface="Aptos"/>
                <a:ea typeface="Aptos"/>
                <a:cs typeface="Aptos"/>
              </a:defRPr>
            </a:defPPr>
          </a:lstStyle>
          <a:p xmlns:a="http://schemas.openxmlformats.org/drawingml/2006/main">
            <a:pPr>
              <a:defRPr sz="2250" b="0">
                <a:solidFill>
                  <a:srgbClr val="FFFFFF"/>
                </a:solidFill>
                <a:latin typeface="Aptos"/>
                <a:ea typeface="Aptos"/>
                <a:cs typeface="Aptos"/>
              </a:defRPr>
            </a:pPr>
            <a:r>
              <a:rPr sz="2250" b="0">
                <a:solidFill>
                  <a:srgbClr val="FFFFFF"/>
                </a:solidFill>
                <a:latin typeface="Aptos"/>
                <a:ea typeface="Aptos"/>
                <a:cs typeface="Aptos"/>
              </a:rPr>
              <a:t>Carries out</a:t>
            </a:r>
          </a:p>
          <a:p xmlns:a="http://schemas.openxmlformats.org/drawingml/2006/main">
            <a:pPr>
              <a:defRPr sz="2250" b="0">
                <a:solidFill>
                  <a:srgbClr val="FFFFFF"/>
                </a:solidFill>
                <a:latin typeface="Aptos"/>
                <a:ea typeface="Aptos"/>
                <a:cs typeface="Aptos"/>
              </a:defRPr>
            </a:pPr>
            <a:r>
              <a:rPr sz="2250" b="0">
                <a:solidFill>
                  <a:srgbClr val="FFFFFF"/>
                </a:solidFill>
                <a:latin typeface="Aptos"/>
                <a:ea typeface="Aptos"/>
                <a:cs typeface="Aptos"/>
              </a:rPr>
              <a:t>approved work</a:t>
            </a:r>
          </a:p>
        </p:txBody>
      </p:sp>
      <p:sp>
        <p:nvSpPr>
          <p:cNvPr id="7" name="">
            <a:extLst xmlns:a="http://schemas.openxmlformats.org/drawingml/2006/main">
              <a:ext uri="{FF2B5EF4-FFF2-40B4-BE49-F238E27FC236}">
                <a16:creationId xmlns:a16="http://schemas.microsoft.com/office/drawing/2014/main" id="{570F23EE-E75F-4510-A281-66046EDE9588}"/>
              </a:ext>
            </a:extLst>
          </p:cNvPr>
          <p:cNvSpPr>
            <a:spLocks xmlns:a="http://schemas.openxmlformats.org/drawingml/2006/main" noGrp="1"/>
          </p:cNvSpPr>
          <p:nvPr/>
        </p:nvSpPr>
        <p:spPr>
          <a:xfrm xmlns:a="http://schemas.openxmlformats.org/drawingml/2006/main">
            <a:off x="619125" y="6438900"/>
            <a:ext cx="6191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25" b="0">
                <a:solidFill>
                  <a:srgbClr val="E6B65D"/>
                </a:solidFill>
                <a:latin typeface="Aptos"/>
                <a:ea typeface="Aptos"/>
                <a:cs typeface="Aptos"/>
              </a:defRPr>
            </a:defPPr>
          </a:lstStyle>
          <a:p xmlns:a="http://schemas.openxmlformats.org/drawingml/2006/main">
            <a:pPr>
              <a:defRPr sz="1425" b="0">
                <a:solidFill>
                  <a:srgbClr val="E6B65D"/>
                </a:solidFill>
                <a:latin typeface="Aptos"/>
                <a:ea typeface="Aptos"/>
                <a:cs typeface="Aptos"/>
              </a:defRPr>
            </a:pPr>
            <a:r>
              <a:rPr sz="1425" b="0">
                <a:solidFill>
                  <a:srgbClr val="E6B65D"/>
                </a:solidFill>
                <a:latin typeface="Aptos"/>
                <a:ea typeface="Aptos"/>
                <a:cs typeface="Aptos"/>
              </a:rPr>
              <a:t>ahmad.alshami.website</a:t>
            </a:r>
          </a:p>
        </p:txBody>
      </p:sp>
      <p:sp>
        <p:nvSpPr>
          <p:cNvPr id="8" name="">
            <a:extLst xmlns:a="http://schemas.openxmlformats.org/drawingml/2006/main">
              <a:ext uri="{FF2B5EF4-FFF2-40B4-BE49-F238E27FC236}">
                <a16:creationId xmlns:a16="http://schemas.microsoft.com/office/drawing/2014/main" id="{0F8D231C-B328-48A8-A891-E672ECE30BF6}"/>
              </a:ext>
            </a:extLst>
          </p:cNvPr>
          <p:cNvSpPr>
            <a:spLocks xmlns:a="http://schemas.openxmlformats.org/drawingml/2006/main" noGrp="1"/>
          </p:cNvSpPr>
          <p:nvPr/>
        </p:nvSpPr>
        <p:spPr>
          <a:xfrm xmlns:a="http://schemas.openxmlformats.org/drawingml/2006/main">
            <a:off x="10715625" y="6438900"/>
            <a:ext cx="9525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25" b="0">
                <a:solidFill>
                  <a:srgbClr val="CBD8E6"/>
                </a:solidFill>
                <a:latin typeface="Aptos"/>
                <a:ea typeface="Aptos"/>
                <a:cs typeface="Aptos"/>
              </a:defRPr>
            </a:defPPr>
          </a:lstStyle>
          <a:p xmlns:a="http://schemas.openxmlformats.org/drawingml/2006/main">
            <a:pPr>
              <a:defRPr sz="1425" b="0">
                <a:solidFill>
                  <a:srgbClr val="CBD8E6"/>
                </a:solidFill>
                <a:latin typeface="Aptos"/>
                <a:ea typeface="Aptos"/>
                <a:cs typeface="Aptos"/>
              </a:defRPr>
            </a:pPr>
            <a:r>
              <a:rPr sz="1425" b="0">
                <a:solidFill>
                  <a:srgbClr val="CBD8E6"/>
                </a:solidFill>
                <a:latin typeface="Aptos"/>
                <a:ea typeface="Aptos"/>
                <a:cs typeface="Aptos"/>
              </a:rPr>
              <a:t>3 / 9</a:t>
            </a:r>
          </a:p>
        </p:txBody>
      </p:sp>
    </p:spTree>
    <p:extLst>
      <p:ext uri="{BB962C8B-B14F-4D97-AF65-F5344CB8AC3E}">
        <p14:creationId xmlns:p14="http://schemas.microsoft.com/office/powerpoint/2010/main" val="1049333853"/>
      </p:ext>
    </p:extLst>
  </p:cSld>
</p:sld>
</file>

<file path=ppt/slides/slide4.xml><?xml version="1.0" encoding="utf-8"?>
<p:sld xmlns:p="http://schemas.openxmlformats.org/presentationml/2006/main">
  <p:cSld>
    <p:bg>
      <p:bgPr>
        <a:solidFill xmlns:a="http://schemas.openxmlformats.org/drawingml/2006/main">
          <a:srgbClr val="0C192B"/>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36A8B4D0-3D71-47FA-8193-213592C44E19}"/>
              </a:ext>
            </a:extLst>
          </p:cNvPr>
          <p:cNvSpPr>
            <a:spLocks xmlns:a="http://schemas.openxmlformats.org/drawingml/2006/main" noGrp="1"/>
          </p:cNvSpPr>
          <p:nvPr/>
        </p:nvSpPr>
        <p:spPr>
          <a:xfrm xmlns:a="http://schemas.openxmlformats.org/drawingml/2006/main">
            <a:off x="619125" y="552450"/>
            <a:ext cx="10953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450" b="1">
                <a:solidFill>
                  <a:srgbClr val="FFFFFF"/>
                </a:solidFill>
                <a:latin typeface="Aptos"/>
                <a:ea typeface="Aptos"/>
                <a:cs typeface="Aptos"/>
              </a:defRPr>
            </a:defPPr>
          </a:lstStyle>
          <a:p xmlns:a="http://schemas.openxmlformats.org/drawingml/2006/main">
            <a:pPr>
              <a:defRPr sz="3450" b="1">
                <a:solidFill>
                  <a:srgbClr val="FFFFFF"/>
                </a:solidFill>
                <a:latin typeface="Aptos"/>
                <a:ea typeface="Aptos"/>
                <a:cs typeface="Aptos"/>
              </a:defRPr>
            </a:pPr>
            <a:r>
              <a:rPr sz="3450" b="1">
                <a:solidFill>
                  <a:srgbClr val="FFFFFF"/>
                </a:solidFill>
                <a:latin typeface="Aptos"/>
                <a:ea typeface="Aptos"/>
                <a:cs typeface="Aptos"/>
              </a:rPr>
              <a:t>Decision ownership</a:t>
            </a:r>
          </a:p>
        </p:txBody>
      </p:sp>
      <p:graphicFrame>
        <p:nvGraphicFramePr>
          <p:cNvPr id="2" name="">
            <a:extLst xmlns:a="http://schemas.openxmlformats.org/drawingml/2006/main">
              <a:ext uri="{FF2B5EF4-FFF2-40B4-BE49-F238E27FC236}">
                <a16:creationId xmlns:a16="http://schemas.microsoft.com/office/drawing/2014/main" id="{F889F527-F9B3-45CA-8293-7855F21D0FEF}"/>
              </a:ext>
            </a:extLst>
          </p:cNvPr>
          <p:cNvGraphicFramePr/>
          <p:nvPr/>
        </p:nvGraphicFramePr>
        <p:xfrm>
          <a:off xmlns:a="http://schemas.openxmlformats.org/drawingml/2006/main" x="619125" y="2000250"/>
          <a:ext xmlns:a="http://schemas.openxmlformats.org/drawingml/2006/main" cx="10953750" cy="3333750"/>
        </p:xfrm>
        <a:graphic xmlns:a="http://schemas.openxmlformats.org/drawingml/2006/main">
          <a:graphicData uri="http://schemas.openxmlformats.org/drawingml/2006/table">
            <a:tbl>
              <a:tblPr/>
              <a:tblGrid>
                <a:gridCol w="3651250"/>
                <a:gridCol w="3651250"/>
                <a:gridCol w="3651250"/>
              </a:tblGrid>
              <a:tr h="833438">
                <a:tc>
                  <a:txBody>
                    <a:bodyPr/>
                    <a:lstStyle/>
                    <a:p>
                      <a:r>
                        <a:rPr sz="2025" b="1">
                          <a:solidFill>
                            <a:srgbClr val="E6B65D"/>
                          </a:solidFill>
                          <a:latin typeface="Aptos"/>
                          <a:ea typeface="Aptos"/>
                          <a:cs typeface="Aptos"/>
                        </a:rPr>
                        <a:t>Decision level</a:t>
                      </a:r>
                    </a:p>
                  </a:txBody>
                  <a:tcPr marL="91440" marR="91440" marT="45720" marB="45720">
                    <a:lnL w="9525">
                      <a:solidFill>
                        <a:srgbClr val="42566C"/>
                      </a:solidFill>
                      <a:prstDash val="solid"/>
                    </a:lnL>
                    <a:lnR w="9525">
                      <a:solidFill>
                        <a:srgbClr val="42566C"/>
                      </a:solidFill>
                      <a:prstDash val="solid"/>
                    </a:lnR>
                    <a:lnT w="9525">
                      <a:solidFill>
                        <a:srgbClr val="42566C"/>
                      </a:solidFill>
                      <a:prstDash val="solid"/>
                    </a:lnT>
                    <a:lnB w="9525">
                      <a:solidFill>
                        <a:srgbClr val="42566C"/>
                      </a:solidFill>
                      <a:prstDash val="solid"/>
                    </a:lnB>
                    <a:solidFill>
                      <a:srgbClr val="172C43"/>
                    </a:solidFill>
                  </a:tcPr>
                </a:tc>
                <a:tc>
                  <a:txBody>
                    <a:bodyPr/>
                    <a:lstStyle/>
                    <a:p>
                      <a:r>
                        <a:rPr sz="2025" b="1">
                          <a:solidFill>
                            <a:srgbClr val="E6B65D"/>
                          </a:solidFill>
                          <a:latin typeface="Aptos"/>
                          <a:ea typeface="Aptos"/>
                          <a:cs typeface="Aptos"/>
                        </a:rPr>
                        <a:t>Illustrative action</a:t>
                      </a:r>
                    </a:p>
                  </a:txBody>
                  <a:tcPr marL="91440" marR="91440" marT="45720" marB="45720">
                    <a:lnR w="9525">
                      <a:solidFill>
                        <a:srgbClr val="42566C"/>
                      </a:solidFill>
                      <a:prstDash val="solid"/>
                    </a:lnR>
                    <a:lnT w="9525">
                      <a:solidFill>
                        <a:srgbClr val="42566C"/>
                      </a:solidFill>
                      <a:prstDash val="solid"/>
                    </a:lnT>
                    <a:lnB w="9525">
                      <a:solidFill>
                        <a:srgbClr val="42566C"/>
                      </a:solidFill>
                      <a:prstDash val="solid"/>
                    </a:lnB>
                    <a:solidFill>
                      <a:srgbClr val="172C43"/>
                    </a:solidFill>
                  </a:tcPr>
                </a:tc>
                <a:tc>
                  <a:txBody>
                    <a:bodyPr/>
                    <a:lstStyle/>
                    <a:p>
                      <a:r>
                        <a:rPr sz="2025" b="1">
                          <a:solidFill>
                            <a:srgbClr val="E6B65D"/>
                          </a:solidFill>
                          <a:latin typeface="Aptos"/>
                          <a:ea typeface="Aptos"/>
                          <a:cs typeface="Aptos"/>
                        </a:rPr>
                        <a:t>Authority</a:t>
                      </a:r>
                    </a:p>
                  </a:txBody>
                  <a:tcPr marL="91440" marR="91440" marT="45720" marB="45720">
                    <a:lnR w="9525">
                      <a:solidFill>
                        <a:srgbClr val="42566C"/>
                      </a:solidFill>
                      <a:prstDash val="solid"/>
                    </a:lnR>
                    <a:lnT w="9525">
                      <a:solidFill>
                        <a:srgbClr val="42566C"/>
                      </a:solidFill>
                      <a:prstDash val="solid"/>
                    </a:lnT>
                    <a:lnB w="9525">
                      <a:solidFill>
                        <a:srgbClr val="42566C"/>
                      </a:solidFill>
                      <a:prstDash val="solid"/>
                    </a:lnB>
                    <a:solidFill>
                      <a:srgbClr val="172C43"/>
                    </a:solidFill>
                  </a:tcPr>
                </a:tc>
              </a:tr>
              <a:tr h="833438">
                <a:tc>
                  <a:txBody>
                    <a:bodyPr/>
                    <a:lstStyle/>
                    <a:p>
                      <a:r>
                        <a:rPr sz="1950" b="0">
                          <a:solidFill>
                            <a:srgbClr val="FFFFFF"/>
                          </a:solidFill>
                          <a:latin typeface="Aptos"/>
                          <a:ea typeface="Aptos"/>
                          <a:cs typeface="Aptos"/>
                        </a:rPr>
                        <a:t>Automatic</a:t>
                      </a:r>
                    </a:p>
                  </a:txBody>
                  <a:tcPr marL="91440" marR="91440" marT="45720" marB="45720">
                    <a:lnL w="9525">
                      <a:solidFill>
                        <a:srgbClr val="42566C"/>
                      </a:solidFill>
                      <a:prstDash val="solid"/>
                    </a:lnL>
                    <a:lnR w="9525">
                      <a:solidFill>
                        <a:srgbClr val="42566C"/>
                      </a:solidFill>
                      <a:prstDash val="solid"/>
                    </a:lnR>
                    <a:lnB w="9525">
                      <a:solidFill>
                        <a:srgbClr val="42566C"/>
                      </a:solidFill>
                      <a:prstDash val="solid"/>
                    </a:lnB>
                    <a:solidFill>
                      <a:srgbClr val="0C192B"/>
                    </a:solidFill>
                  </a:tcPr>
                </a:tc>
                <a:tc>
                  <a:txBody>
                    <a:bodyPr/>
                    <a:lstStyle/>
                    <a:p>
                      <a:r>
                        <a:rPr sz="1950" b="0">
                          <a:solidFill>
                            <a:srgbClr val="FFFFFF"/>
                          </a:solidFill>
                          <a:latin typeface="Aptos"/>
                          <a:ea typeface="Aptos"/>
                          <a:cs typeface="Aptos"/>
                        </a:rPr>
                        <a:t>Classify an enquiry</a:t>
                      </a:r>
                    </a:p>
                  </a:txBody>
                  <a:tcPr marL="91440" marR="91440" marT="45720" marB="45720">
                    <a:lnR w="9525">
                      <a:solidFill>
                        <a:srgbClr val="42566C"/>
                      </a:solidFill>
                      <a:prstDash val="solid"/>
                    </a:lnR>
                    <a:lnB w="9525">
                      <a:solidFill>
                        <a:srgbClr val="42566C"/>
                      </a:solidFill>
                      <a:prstDash val="solid"/>
                    </a:lnB>
                    <a:solidFill>
                      <a:srgbClr val="0C192B"/>
                    </a:solidFill>
                  </a:tcPr>
                </a:tc>
                <a:tc>
                  <a:txBody>
                    <a:bodyPr/>
                    <a:lstStyle/>
                    <a:p>
                      <a:r>
                        <a:rPr sz="1950" b="0">
                          <a:solidFill>
                            <a:srgbClr val="FFFFFF"/>
                          </a:solidFill>
                          <a:latin typeface="Aptos"/>
                          <a:ea typeface="Aptos"/>
                          <a:cs typeface="Aptos"/>
                        </a:rPr>
                        <a:t>Within agreed limits</a:t>
                      </a:r>
                    </a:p>
                  </a:txBody>
                  <a:tcPr marL="91440" marR="91440" marT="45720" marB="45720">
                    <a:lnR w="9525">
                      <a:solidFill>
                        <a:srgbClr val="42566C"/>
                      </a:solidFill>
                      <a:prstDash val="solid"/>
                    </a:lnR>
                    <a:lnB w="9525">
                      <a:solidFill>
                        <a:srgbClr val="42566C"/>
                      </a:solidFill>
                      <a:prstDash val="solid"/>
                    </a:lnB>
                    <a:solidFill>
                      <a:srgbClr val="0C192B"/>
                    </a:solidFill>
                  </a:tcPr>
                </a:tc>
              </a:tr>
              <a:tr h="833438">
                <a:tc>
                  <a:txBody>
                    <a:bodyPr/>
                    <a:lstStyle/>
                    <a:p>
                      <a:r>
                        <a:rPr sz="1950" b="0">
                          <a:solidFill>
                            <a:srgbClr val="FFFFFF"/>
                          </a:solidFill>
                          <a:latin typeface="Aptos"/>
                          <a:ea typeface="Aptos"/>
                          <a:cs typeface="Aptos"/>
                        </a:rPr>
                        <a:t>Recommendation</a:t>
                      </a:r>
                    </a:p>
                  </a:txBody>
                  <a:tcPr marL="91440" marR="91440" marT="45720" marB="45720">
                    <a:lnL w="9525">
                      <a:solidFill>
                        <a:srgbClr val="42566C"/>
                      </a:solidFill>
                      <a:prstDash val="solid"/>
                    </a:lnL>
                    <a:lnR w="9525">
                      <a:solidFill>
                        <a:srgbClr val="42566C"/>
                      </a:solidFill>
                      <a:prstDash val="solid"/>
                    </a:lnR>
                    <a:lnB w="9525">
                      <a:solidFill>
                        <a:srgbClr val="42566C"/>
                      </a:solidFill>
                      <a:prstDash val="solid"/>
                    </a:lnB>
                    <a:solidFill>
                      <a:srgbClr val="0C192B"/>
                    </a:solidFill>
                  </a:tcPr>
                </a:tc>
                <a:tc>
                  <a:txBody>
                    <a:bodyPr/>
                    <a:lstStyle/>
                    <a:p>
                      <a:r>
                        <a:rPr sz="1950" b="0">
                          <a:solidFill>
                            <a:srgbClr val="FFFFFF"/>
                          </a:solidFill>
                          <a:latin typeface="Aptos"/>
                          <a:ea typeface="Aptos"/>
                          <a:cs typeface="Aptos"/>
                        </a:rPr>
                        <a:t>Suggest a service</a:t>
                      </a:r>
                    </a:p>
                  </a:txBody>
                  <a:tcPr marL="91440" marR="91440" marT="45720" marB="45720">
                    <a:lnR w="9525">
                      <a:solidFill>
                        <a:srgbClr val="42566C"/>
                      </a:solidFill>
                      <a:prstDash val="solid"/>
                    </a:lnR>
                    <a:lnB w="9525">
                      <a:solidFill>
                        <a:srgbClr val="42566C"/>
                      </a:solidFill>
                      <a:prstDash val="solid"/>
                    </a:lnB>
                    <a:solidFill>
                      <a:srgbClr val="0C192B"/>
                    </a:solidFill>
                  </a:tcPr>
                </a:tc>
                <a:tc>
                  <a:txBody>
                    <a:bodyPr/>
                    <a:lstStyle/>
                    <a:p>
                      <a:r>
                        <a:rPr sz="1950" b="0">
                          <a:solidFill>
                            <a:srgbClr val="FFFFFF"/>
                          </a:solidFill>
                          <a:latin typeface="Aptos"/>
                          <a:ea typeface="Aptos"/>
                          <a:cs typeface="Aptos"/>
                        </a:rPr>
                        <a:t>Review if required</a:t>
                      </a:r>
                    </a:p>
                  </a:txBody>
                  <a:tcPr marL="91440" marR="91440" marT="45720" marB="45720">
                    <a:lnR w="9525">
                      <a:solidFill>
                        <a:srgbClr val="42566C"/>
                      </a:solidFill>
                      <a:prstDash val="solid"/>
                    </a:lnR>
                    <a:lnB w="9525">
                      <a:solidFill>
                        <a:srgbClr val="42566C"/>
                      </a:solidFill>
                      <a:prstDash val="solid"/>
                    </a:lnB>
                    <a:solidFill>
                      <a:srgbClr val="0C192B"/>
                    </a:solidFill>
                  </a:tcPr>
                </a:tc>
              </a:tr>
              <a:tr h="833438">
                <a:tc>
                  <a:txBody>
                    <a:bodyPr/>
                    <a:lstStyle/>
                    <a:p>
                      <a:r>
                        <a:rPr sz="1950" b="0">
                          <a:solidFill>
                            <a:srgbClr val="FFFFFF"/>
                          </a:solidFill>
                          <a:latin typeface="Aptos"/>
                          <a:ea typeface="Aptos"/>
                          <a:cs typeface="Aptos"/>
                        </a:rPr>
                        <a:t>Commitment</a:t>
                      </a:r>
                    </a:p>
                  </a:txBody>
                  <a:tcPr marL="91440" marR="91440" marT="45720" marB="45720">
                    <a:lnL w="9525">
                      <a:solidFill>
                        <a:srgbClr val="42566C"/>
                      </a:solidFill>
                      <a:prstDash val="solid"/>
                    </a:lnL>
                    <a:lnR w="9525">
                      <a:solidFill>
                        <a:srgbClr val="42566C"/>
                      </a:solidFill>
                      <a:prstDash val="solid"/>
                    </a:lnR>
                    <a:lnB w="9525">
                      <a:solidFill>
                        <a:srgbClr val="42566C"/>
                      </a:solidFill>
                      <a:prstDash val="solid"/>
                    </a:lnB>
                    <a:solidFill>
                      <a:srgbClr val="0C192B"/>
                    </a:solidFill>
                  </a:tcPr>
                </a:tc>
                <a:tc>
                  <a:txBody>
                    <a:bodyPr/>
                    <a:lstStyle/>
                    <a:p>
                      <a:r>
                        <a:rPr sz="1950" b="0">
                          <a:solidFill>
                            <a:srgbClr val="FFFFFF"/>
                          </a:solidFill>
                          <a:latin typeface="Aptos"/>
                          <a:ea typeface="Aptos"/>
                          <a:cs typeface="Aptos"/>
                        </a:rPr>
                        <a:t>Approve a discount</a:t>
                      </a:r>
                    </a:p>
                  </a:txBody>
                  <a:tcPr marL="91440" marR="91440" marT="45720" marB="45720">
                    <a:lnR w="9525">
                      <a:solidFill>
                        <a:srgbClr val="42566C"/>
                      </a:solidFill>
                      <a:prstDash val="solid"/>
                    </a:lnR>
                    <a:lnB w="9525">
                      <a:solidFill>
                        <a:srgbClr val="42566C"/>
                      </a:solidFill>
                      <a:prstDash val="solid"/>
                    </a:lnB>
                    <a:solidFill>
                      <a:srgbClr val="0C192B"/>
                    </a:solidFill>
                  </a:tcPr>
                </a:tc>
                <a:tc>
                  <a:txBody>
                    <a:bodyPr/>
                    <a:lstStyle/>
                    <a:p>
                      <a:r>
                        <a:rPr sz="1950" b="0">
                          <a:solidFill>
                            <a:srgbClr val="FFFFFF"/>
                          </a:solidFill>
                          <a:latin typeface="Aptos"/>
                          <a:ea typeface="Aptos"/>
                          <a:cs typeface="Aptos"/>
                        </a:rPr>
                        <a:t>Authorized person</a:t>
                      </a:r>
                    </a:p>
                  </a:txBody>
                  <a:tcPr marL="91440" marR="91440" marT="45720" marB="45720">
                    <a:lnR w="9525">
                      <a:solidFill>
                        <a:srgbClr val="42566C"/>
                      </a:solidFill>
                      <a:prstDash val="solid"/>
                    </a:lnR>
                    <a:lnB w="9525">
                      <a:solidFill>
                        <a:srgbClr val="42566C"/>
                      </a:solidFill>
                      <a:prstDash val="solid"/>
                    </a:lnB>
                    <a:solidFill>
                      <a:srgbClr val="0C192B"/>
                    </a:solidFill>
                  </a:tcPr>
                </a:tc>
              </a:tr>
            </a:tbl>
          </a:graphicData>
        </a:graphic>
      </p:graphicFrame>
      <p:sp>
        <p:nvSpPr>
          <p:cNvPr id="3" name="">
            <a:extLst xmlns:a="http://schemas.openxmlformats.org/drawingml/2006/main">
              <a:ext uri="{FF2B5EF4-FFF2-40B4-BE49-F238E27FC236}">
                <a16:creationId xmlns:a16="http://schemas.microsoft.com/office/drawing/2014/main" id="{B6C68D58-FB7D-4741-86BF-609790CA0EB4}"/>
              </a:ext>
            </a:extLst>
          </p:cNvPr>
          <p:cNvSpPr>
            <a:spLocks xmlns:a="http://schemas.openxmlformats.org/drawingml/2006/main" noGrp="1"/>
          </p:cNvSpPr>
          <p:nvPr/>
        </p:nvSpPr>
        <p:spPr>
          <a:xfrm xmlns:a="http://schemas.openxmlformats.org/drawingml/2006/main">
            <a:off x="619125" y="5638800"/>
            <a:ext cx="108585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25" b="0">
                <a:solidFill>
                  <a:srgbClr val="42C8C2"/>
                </a:solidFill>
                <a:latin typeface="Aptos"/>
                <a:ea typeface="Aptos"/>
                <a:cs typeface="Aptos"/>
              </a:defRPr>
            </a:defPPr>
          </a:lstStyle>
          <a:p xmlns:a="http://schemas.openxmlformats.org/drawingml/2006/main">
            <a:pPr>
              <a:defRPr sz="2025" b="0">
                <a:solidFill>
                  <a:srgbClr val="42C8C2"/>
                </a:solidFill>
                <a:latin typeface="Aptos"/>
                <a:ea typeface="Aptos"/>
                <a:cs typeface="Aptos"/>
              </a:defRPr>
            </a:pPr>
            <a:r>
              <a:rPr sz="2025" b="0">
                <a:solidFill>
                  <a:srgbClr val="42C8C2"/>
                </a:solidFill>
                <a:latin typeface="Aptos"/>
                <a:ea typeface="Aptos"/>
                <a:cs typeface="Aptos"/>
              </a:rPr>
              <a:t>For every agent: owner, custodian, autonomy limits, escalation</a:t>
            </a:r>
          </a:p>
        </p:txBody>
      </p:sp>
      <p:sp>
        <p:nvSpPr>
          <p:cNvPr id="4" name="">
            <a:extLst xmlns:a="http://schemas.openxmlformats.org/drawingml/2006/main">
              <a:ext uri="{FF2B5EF4-FFF2-40B4-BE49-F238E27FC236}">
                <a16:creationId xmlns:a16="http://schemas.microsoft.com/office/drawing/2014/main" id="{F6BB79B3-2A13-4DBA-AEB6-E7BA4008DCE5}"/>
              </a:ext>
            </a:extLst>
          </p:cNvPr>
          <p:cNvSpPr>
            <a:spLocks xmlns:a="http://schemas.openxmlformats.org/drawingml/2006/main" noGrp="1"/>
          </p:cNvSpPr>
          <p:nvPr/>
        </p:nvSpPr>
        <p:spPr>
          <a:xfrm xmlns:a="http://schemas.openxmlformats.org/drawingml/2006/main">
            <a:off x="619125" y="6438900"/>
            <a:ext cx="6191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25" b="0">
                <a:solidFill>
                  <a:srgbClr val="E6B65D"/>
                </a:solidFill>
                <a:latin typeface="Aptos"/>
                <a:ea typeface="Aptos"/>
                <a:cs typeface="Aptos"/>
              </a:defRPr>
            </a:defPPr>
          </a:lstStyle>
          <a:p xmlns:a="http://schemas.openxmlformats.org/drawingml/2006/main">
            <a:pPr>
              <a:defRPr sz="1425" b="0">
                <a:solidFill>
                  <a:srgbClr val="E6B65D"/>
                </a:solidFill>
                <a:latin typeface="Aptos"/>
                <a:ea typeface="Aptos"/>
                <a:cs typeface="Aptos"/>
              </a:defRPr>
            </a:pPr>
            <a:r>
              <a:rPr sz="1425" b="0">
                <a:solidFill>
                  <a:srgbClr val="E6B65D"/>
                </a:solidFill>
                <a:latin typeface="Aptos"/>
                <a:ea typeface="Aptos"/>
                <a:cs typeface="Aptos"/>
              </a:rPr>
              <a:t>ahmad.alshami.website</a:t>
            </a:r>
          </a:p>
        </p:txBody>
      </p:sp>
      <p:sp>
        <p:nvSpPr>
          <p:cNvPr id="5" name="">
            <a:extLst xmlns:a="http://schemas.openxmlformats.org/drawingml/2006/main">
              <a:ext uri="{FF2B5EF4-FFF2-40B4-BE49-F238E27FC236}">
                <a16:creationId xmlns:a16="http://schemas.microsoft.com/office/drawing/2014/main" id="{E4BCD32A-DEB7-48F6-8E03-3F71CA7A72D6}"/>
              </a:ext>
            </a:extLst>
          </p:cNvPr>
          <p:cNvSpPr>
            <a:spLocks xmlns:a="http://schemas.openxmlformats.org/drawingml/2006/main" noGrp="1"/>
          </p:cNvSpPr>
          <p:nvPr/>
        </p:nvSpPr>
        <p:spPr>
          <a:xfrm xmlns:a="http://schemas.openxmlformats.org/drawingml/2006/main">
            <a:off x="10715625" y="6438900"/>
            <a:ext cx="9525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25" b="0">
                <a:solidFill>
                  <a:srgbClr val="CBD8E6"/>
                </a:solidFill>
                <a:latin typeface="Aptos"/>
                <a:ea typeface="Aptos"/>
                <a:cs typeface="Aptos"/>
              </a:defRPr>
            </a:defPPr>
          </a:lstStyle>
          <a:p xmlns:a="http://schemas.openxmlformats.org/drawingml/2006/main">
            <a:pPr>
              <a:defRPr sz="1425" b="0">
                <a:solidFill>
                  <a:srgbClr val="CBD8E6"/>
                </a:solidFill>
                <a:latin typeface="Aptos"/>
                <a:ea typeface="Aptos"/>
                <a:cs typeface="Aptos"/>
              </a:defRPr>
            </a:pPr>
            <a:r>
              <a:rPr sz="1425" b="0">
                <a:solidFill>
                  <a:srgbClr val="CBD8E6"/>
                </a:solidFill>
                <a:latin typeface="Aptos"/>
                <a:ea typeface="Aptos"/>
                <a:cs typeface="Aptos"/>
              </a:rPr>
              <a:t>4 / 9</a:t>
            </a:r>
          </a:p>
        </p:txBody>
      </p:sp>
    </p:spTree>
    <p:extLst>
      <p:ext uri="{BB962C8B-B14F-4D97-AF65-F5344CB8AC3E}">
        <p14:creationId xmlns:p14="http://schemas.microsoft.com/office/powerpoint/2010/main" val="2022740786"/>
      </p:ext>
    </p:extLst>
  </p:cSld>
</p:sld>
</file>

<file path=ppt/slides/slide5.xml><?xml version="1.0" encoding="utf-8"?>
<p:sld xmlns:p="http://schemas.openxmlformats.org/presentationml/2006/main">
  <p:cSld>
    <p:bg>
      <p:bgPr>
        <a:solidFill xmlns:a="http://schemas.openxmlformats.org/drawingml/2006/main">
          <a:srgbClr val="0C192B"/>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3EDC6A96-FD46-4945-88E9-81AA25C5FFC6}"/>
              </a:ext>
            </a:extLst>
          </p:cNvPr>
          <p:cNvPicPr>
            <a:picLocks xmlns:a="http://schemas.openxmlformats.org/drawingml/2006/main" noChangeAspect="1"/>
          </p:cNvPicPr>
          <p:nvPr/>
        </p:nvPicPr>
        <p:blipFill>
          <a:blip xmlns:r="http://schemas.openxmlformats.org/officeDocument/2006/relationships" xmlns:a="http://schemas.openxmlformats.org/drawingml/2006/main" r:embed="R8d943885b700431b"/>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E1EFC406-05AC-4A1E-B906-C3F132E061BC}"/>
              </a:ext>
            </a:extLst>
          </p:cNvPr>
          <p:cNvSpPr>
            <a:spLocks xmlns:a="http://schemas.openxmlformats.org/drawingml/2006/main" noGrp="1"/>
          </p:cNvSpPr>
          <p:nvPr/>
        </p:nvSpPr>
        <p:spPr>
          <a:xfrm xmlns:a="http://schemas.openxmlformats.org/drawingml/2006/main">
            <a:off x="619125" y="552450"/>
            <a:ext cx="10953750" cy="952500"/>
          </a:xfrm>
          <a:prstGeom xmlns:a="http://schemas.openxmlformats.org/drawingml/2006/main" prst="rect">
            <a:avLst/>
          </a:prstGeom>
          <a:solidFill xmlns:a="http://schemas.openxmlformats.org/drawingml/2006/main">
            <a:srgbClr val="0C192B"/>
          </a:solidFill>
          <a:ln xmlns:a="http://schemas.openxmlformats.org/drawingml/2006/main" w="0">
            <a:noFill/>
          </a:ln>
        </p:spPr>
        <p:txBody>
          <a:bodyPr xmlns:a="http://schemas.openxmlformats.org/drawingml/2006/main" lIns="0" tIns="0" rIns="0" bIns="0"/>
          <a:lstStyle xmlns:a="http://schemas.openxmlformats.org/drawingml/2006/main">
            <a:defPPr>
              <a:defRPr sz="3450" b="1">
                <a:solidFill>
                  <a:srgbClr val="FFFFFF"/>
                </a:solidFill>
                <a:latin typeface="Aptos"/>
                <a:ea typeface="Aptos"/>
                <a:cs typeface="Aptos"/>
              </a:defRPr>
            </a:defPPr>
          </a:lstStyle>
          <a:p xmlns:a="http://schemas.openxmlformats.org/drawingml/2006/main">
            <a:pPr>
              <a:defRPr sz="3450" b="1">
                <a:solidFill>
                  <a:srgbClr val="FFFFFF"/>
                </a:solidFill>
                <a:latin typeface="Aptos"/>
                <a:ea typeface="Aptos"/>
                <a:cs typeface="Aptos"/>
              </a:defRPr>
            </a:pPr>
            <a:r>
              <a:rPr sz="3450" b="1">
                <a:solidFill>
                  <a:srgbClr val="FFFFFF"/>
                </a:solidFill>
                <a:latin typeface="Aptos"/>
                <a:ea typeface="Aptos"/>
                <a:cs typeface="Aptos"/>
              </a:rPr>
              <a:t>Trusted data and access boundaries</a:t>
            </a:r>
          </a:p>
        </p:txBody>
      </p:sp>
      <p:sp>
        <p:nvSpPr>
          <p:cNvPr id="3" name="">
            <a:extLst xmlns:a="http://schemas.openxmlformats.org/drawingml/2006/main">
              <a:ext uri="{FF2B5EF4-FFF2-40B4-BE49-F238E27FC236}">
                <a16:creationId xmlns:a16="http://schemas.microsoft.com/office/drawing/2014/main" id="{2E1A38CA-C267-42FA-9731-4EAAD961833F}"/>
              </a:ext>
            </a:extLst>
          </p:cNvPr>
          <p:cNvSpPr>
            <a:spLocks xmlns:a="http://schemas.openxmlformats.org/drawingml/2006/main" noGrp="1"/>
          </p:cNvSpPr>
          <p:nvPr/>
        </p:nvSpPr>
        <p:spPr>
          <a:xfrm xmlns:a="http://schemas.openxmlformats.org/drawingml/2006/main">
            <a:off x="619125" y="1952625"/>
            <a:ext cx="4429125"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325" b="1">
                <a:solidFill>
                  <a:srgbClr val="E6B65D"/>
                </a:solidFill>
                <a:latin typeface="Aptos"/>
                <a:ea typeface="Aptos"/>
                <a:cs typeface="Aptos"/>
              </a:defRPr>
            </a:defPPr>
          </a:lstStyle>
          <a:p xmlns:a="http://schemas.openxmlformats.org/drawingml/2006/main">
            <a:pPr>
              <a:defRPr sz="2325" b="1">
                <a:solidFill>
                  <a:srgbClr val="E6B65D"/>
                </a:solidFill>
                <a:latin typeface="Aptos"/>
                <a:ea typeface="Aptos"/>
                <a:cs typeface="Aptos"/>
              </a:defRPr>
            </a:pPr>
            <a:r>
              <a:rPr sz="2325" b="1">
                <a:solidFill>
                  <a:srgbClr val="E6B65D"/>
                </a:solidFill>
                <a:latin typeface="Aptos"/>
                <a:ea typeface="Aptos"/>
                <a:cs typeface="Aptos"/>
              </a:rPr>
              <a:t>Domain data owners</a:t>
            </a:r>
          </a:p>
          <a:p xmlns:a="http://schemas.openxmlformats.org/drawingml/2006/main">
            <a:pPr>
              <a:defRPr sz="2325" b="1">
                <a:solidFill>
                  <a:srgbClr val="E6B65D"/>
                </a:solidFill>
                <a:latin typeface="Aptos"/>
                <a:ea typeface="Aptos"/>
                <a:cs typeface="Aptos"/>
              </a:defRPr>
            </a:pPr>
            <a:r>
              <a:rPr sz="2325" b="1">
                <a:solidFill>
                  <a:srgbClr val="E6B65D"/>
                </a:solidFill>
                <a:latin typeface="Aptos"/>
                <a:ea typeface="Aptos"/>
                <a:cs typeface="Aptos"/>
              </a:rPr>
              <a:t>Meaning and freshness</a:t>
            </a:r>
          </a:p>
        </p:txBody>
      </p:sp>
      <p:sp>
        <p:nvSpPr>
          <p:cNvPr id="4" name="">
            <a:extLst xmlns:a="http://schemas.openxmlformats.org/drawingml/2006/main">
              <a:ext uri="{FF2B5EF4-FFF2-40B4-BE49-F238E27FC236}">
                <a16:creationId xmlns:a16="http://schemas.microsoft.com/office/drawing/2014/main" id="{78378FFB-3894-4F5B-9B68-647B3C8E1B19}"/>
              </a:ext>
            </a:extLst>
          </p:cNvPr>
          <p:cNvSpPr>
            <a:spLocks xmlns:a="http://schemas.openxmlformats.org/drawingml/2006/main" noGrp="1"/>
          </p:cNvSpPr>
          <p:nvPr/>
        </p:nvSpPr>
        <p:spPr>
          <a:xfrm xmlns:a="http://schemas.openxmlformats.org/drawingml/2006/main">
            <a:off x="619125" y="3524250"/>
            <a:ext cx="4381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325" b="0">
                <a:solidFill>
                  <a:srgbClr val="FFFFFF"/>
                </a:solidFill>
                <a:latin typeface="Aptos"/>
                <a:ea typeface="Aptos"/>
                <a:cs typeface="Aptos"/>
              </a:defRPr>
            </a:defPPr>
          </a:lstStyle>
          <a:p xmlns:a="http://schemas.openxmlformats.org/drawingml/2006/main">
            <a:pPr>
              <a:defRPr sz="2325" b="0">
                <a:solidFill>
                  <a:srgbClr val="FFFFFF"/>
                </a:solidFill>
                <a:latin typeface="Aptos"/>
                <a:ea typeface="Aptos"/>
                <a:cs typeface="Aptos"/>
              </a:defRPr>
            </a:pPr>
            <a:r>
              <a:rPr sz="2325" b="0">
                <a:solidFill>
                  <a:srgbClr val="FFFFFF"/>
                </a:solidFill>
                <a:latin typeface="Aptos"/>
                <a:ea typeface="Aptos"/>
                <a:cs typeface="Aptos"/>
              </a:rPr>
              <a:t>Agent identity</a:t>
            </a:r>
          </a:p>
          <a:p xmlns:a="http://schemas.openxmlformats.org/drawingml/2006/main">
            <a:pPr>
              <a:defRPr sz="2325" b="0">
                <a:solidFill>
                  <a:srgbClr val="FFFFFF"/>
                </a:solidFill>
                <a:latin typeface="Aptos"/>
                <a:ea typeface="Aptos"/>
                <a:cs typeface="Aptos"/>
              </a:defRPr>
            </a:pPr>
            <a:r>
              <a:rPr sz="2325" b="0">
                <a:solidFill>
                  <a:srgbClr val="FFFFFF"/>
                </a:solidFill>
                <a:latin typeface="Aptos"/>
                <a:ea typeface="Aptos"/>
                <a:cs typeface="Aptos"/>
              </a:rPr>
              <a:t>Scoped tools and access</a:t>
            </a:r>
          </a:p>
        </p:txBody>
      </p:sp>
      <p:sp>
        <p:nvSpPr>
          <p:cNvPr id="5" name="">
            <a:extLst xmlns:a="http://schemas.openxmlformats.org/drawingml/2006/main">
              <a:ext uri="{FF2B5EF4-FFF2-40B4-BE49-F238E27FC236}">
                <a16:creationId xmlns:a16="http://schemas.microsoft.com/office/drawing/2014/main" id="{A5621C41-39BD-4982-A09C-2C4960450813}"/>
              </a:ext>
            </a:extLst>
          </p:cNvPr>
          <p:cNvSpPr>
            <a:spLocks xmlns:a="http://schemas.openxmlformats.org/drawingml/2006/main" noGrp="1"/>
          </p:cNvSpPr>
          <p:nvPr/>
        </p:nvSpPr>
        <p:spPr>
          <a:xfrm xmlns:a="http://schemas.openxmlformats.org/drawingml/2006/main">
            <a:off x="619125" y="5095875"/>
            <a:ext cx="4333875"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325" b="0">
                <a:solidFill>
                  <a:srgbClr val="FFFFFF"/>
                </a:solidFill>
                <a:latin typeface="Aptos"/>
                <a:ea typeface="Aptos"/>
                <a:cs typeface="Aptos"/>
              </a:defRPr>
            </a:defPPr>
          </a:lstStyle>
          <a:p xmlns:a="http://schemas.openxmlformats.org/drawingml/2006/main">
            <a:pPr>
              <a:defRPr sz="2325" b="0">
                <a:solidFill>
                  <a:srgbClr val="FFFFFF"/>
                </a:solidFill>
                <a:latin typeface="Aptos"/>
                <a:ea typeface="Aptos"/>
                <a:cs typeface="Aptos"/>
              </a:defRPr>
            </a:pPr>
            <a:r>
              <a:rPr sz="2325" b="0">
                <a:solidFill>
                  <a:srgbClr val="FFFFFF"/>
                </a:solidFill>
                <a:latin typeface="Aptos"/>
                <a:ea typeface="Aptos"/>
                <a:cs typeface="Aptos"/>
              </a:rPr>
              <a:t>Tenant boundaries</a:t>
            </a:r>
          </a:p>
          <a:p xmlns:a="http://schemas.openxmlformats.org/drawingml/2006/main">
            <a:pPr>
              <a:defRPr sz="2325" b="0">
                <a:solidFill>
                  <a:srgbClr val="FFFFFF"/>
                </a:solidFill>
                <a:latin typeface="Aptos"/>
                <a:ea typeface="Aptos"/>
                <a:cs typeface="Aptos"/>
              </a:defRPr>
            </a:pPr>
            <a:r>
              <a:rPr sz="2325" b="0">
                <a:solidFill>
                  <a:srgbClr val="FFFFFF"/>
                </a:solidFill>
                <a:latin typeface="Aptos"/>
                <a:ea typeface="Aptos"/>
                <a:cs typeface="Aptos"/>
              </a:rPr>
              <a:t>Enforced in every layer</a:t>
            </a:r>
          </a:p>
        </p:txBody>
      </p:sp>
      <p:sp>
        <p:nvSpPr>
          <p:cNvPr id="6" name="">
            <a:extLst xmlns:a="http://schemas.openxmlformats.org/drawingml/2006/main">
              <a:ext uri="{FF2B5EF4-FFF2-40B4-BE49-F238E27FC236}">
                <a16:creationId xmlns:a16="http://schemas.microsoft.com/office/drawing/2014/main" id="{816A7CDB-1D44-4CED-B289-C0009165413C}"/>
              </a:ext>
            </a:extLst>
          </p:cNvPr>
          <p:cNvSpPr>
            <a:spLocks xmlns:a="http://schemas.openxmlformats.org/drawingml/2006/main" noGrp="1"/>
          </p:cNvSpPr>
          <p:nvPr/>
        </p:nvSpPr>
        <p:spPr>
          <a:xfrm xmlns:a="http://schemas.openxmlformats.org/drawingml/2006/main">
            <a:off x="619125" y="6438900"/>
            <a:ext cx="6191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25" b="0">
                <a:solidFill>
                  <a:srgbClr val="E6B65D"/>
                </a:solidFill>
                <a:latin typeface="Aptos"/>
                <a:ea typeface="Aptos"/>
                <a:cs typeface="Aptos"/>
              </a:defRPr>
            </a:defPPr>
          </a:lstStyle>
          <a:p xmlns:a="http://schemas.openxmlformats.org/drawingml/2006/main">
            <a:pPr>
              <a:defRPr sz="1425" b="0">
                <a:solidFill>
                  <a:srgbClr val="E6B65D"/>
                </a:solidFill>
                <a:latin typeface="Aptos"/>
                <a:ea typeface="Aptos"/>
                <a:cs typeface="Aptos"/>
              </a:defRPr>
            </a:pPr>
            <a:r>
              <a:rPr sz="1425" b="0">
                <a:solidFill>
                  <a:srgbClr val="E6B65D"/>
                </a:solidFill>
                <a:latin typeface="Aptos"/>
                <a:ea typeface="Aptos"/>
                <a:cs typeface="Aptos"/>
              </a:rPr>
              <a:t>ahmad.alshami.website</a:t>
            </a:r>
          </a:p>
        </p:txBody>
      </p:sp>
      <p:sp>
        <p:nvSpPr>
          <p:cNvPr id="7" name="">
            <a:extLst xmlns:a="http://schemas.openxmlformats.org/drawingml/2006/main">
              <a:ext uri="{FF2B5EF4-FFF2-40B4-BE49-F238E27FC236}">
                <a16:creationId xmlns:a16="http://schemas.microsoft.com/office/drawing/2014/main" id="{B1E66F0B-BE5F-4963-BD4B-D75DA6C59696}"/>
              </a:ext>
            </a:extLst>
          </p:cNvPr>
          <p:cNvSpPr>
            <a:spLocks xmlns:a="http://schemas.openxmlformats.org/drawingml/2006/main" noGrp="1"/>
          </p:cNvSpPr>
          <p:nvPr/>
        </p:nvSpPr>
        <p:spPr>
          <a:xfrm xmlns:a="http://schemas.openxmlformats.org/drawingml/2006/main">
            <a:off x="10715625" y="6438900"/>
            <a:ext cx="9525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25" b="0">
                <a:solidFill>
                  <a:srgbClr val="CBD8E6"/>
                </a:solidFill>
                <a:latin typeface="Aptos"/>
                <a:ea typeface="Aptos"/>
                <a:cs typeface="Aptos"/>
              </a:defRPr>
            </a:defPPr>
          </a:lstStyle>
          <a:p xmlns:a="http://schemas.openxmlformats.org/drawingml/2006/main">
            <a:pPr>
              <a:defRPr sz="1425" b="0">
                <a:solidFill>
                  <a:srgbClr val="CBD8E6"/>
                </a:solidFill>
                <a:latin typeface="Aptos"/>
                <a:ea typeface="Aptos"/>
                <a:cs typeface="Aptos"/>
              </a:defRPr>
            </a:pPr>
            <a:r>
              <a:rPr sz="1425" b="0">
                <a:solidFill>
                  <a:srgbClr val="CBD8E6"/>
                </a:solidFill>
                <a:latin typeface="Aptos"/>
                <a:ea typeface="Aptos"/>
                <a:cs typeface="Aptos"/>
              </a:rPr>
              <a:t>5 / 9</a:t>
            </a:r>
          </a:p>
        </p:txBody>
      </p:sp>
    </p:spTree>
    <p:extLst>
      <p:ext uri="{BB962C8B-B14F-4D97-AF65-F5344CB8AC3E}">
        <p14:creationId xmlns:p14="http://schemas.microsoft.com/office/powerpoint/2010/main" val="1339699218"/>
      </p:ext>
    </p:extLst>
  </p:cSld>
</p:sld>
</file>

<file path=ppt/slides/slide6.xml><?xml version="1.0" encoding="utf-8"?>
<p:sld xmlns:p="http://schemas.openxmlformats.org/presentationml/2006/main">
  <p:cSld>
    <p:bg>
      <p:bgPr>
        <a:solidFill xmlns:a="http://schemas.openxmlformats.org/drawingml/2006/main">
          <a:srgbClr val="0C192B"/>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FAA7FABA-B6CE-4D52-9E8D-927F1A03D770}"/>
              </a:ext>
            </a:extLst>
          </p:cNvPr>
          <p:cNvPicPr>
            <a:picLocks xmlns:a="http://schemas.openxmlformats.org/drawingml/2006/main" noChangeAspect="1"/>
          </p:cNvPicPr>
          <p:nvPr/>
        </p:nvPicPr>
        <p:blipFill>
          <a:blip xmlns:r="http://schemas.openxmlformats.org/officeDocument/2006/relationships" xmlns:a="http://schemas.openxmlformats.org/drawingml/2006/main" r:embed="R3de1c7c61849446f"/>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86419D2B-CA7E-4318-955C-839679BD19FD}"/>
              </a:ext>
            </a:extLst>
          </p:cNvPr>
          <p:cNvSpPr>
            <a:spLocks xmlns:a="http://schemas.openxmlformats.org/drawingml/2006/main" noGrp="1"/>
          </p:cNvSpPr>
          <p:nvPr/>
        </p:nvSpPr>
        <p:spPr>
          <a:xfrm xmlns:a="http://schemas.openxmlformats.org/drawingml/2006/main">
            <a:off x="619125" y="552450"/>
            <a:ext cx="10953750" cy="952500"/>
          </a:xfrm>
          <a:prstGeom xmlns:a="http://schemas.openxmlformats.org/drawingml/2006/main" prst="rect">
            <a:avLst/>
          </a:prstGeom>
          <a:solidFill xmlns:a="http://schemas.openxmlformats.org/drawingml/2006/main">
            <a:srgbClr val="0C192B"/>
          </a:solidFill>
          <a:ln xmlns:a="http://schemas.openxmlformats.org/drawingml/2006/main" w="0">
            <a:noFill/>
          </a:ln>
        </p:spPr>
        <p:txBody>
          <a:bodyPr xmlns:a="http://schemas.openxmlformats.org/drawingml/2006/main" lIns="0" tIns="0" rIns="0" bIns="0"/>
          <a:lstStyle xmlns:a="http://schemas.openxmlformats.org/drawingml/2006/main">
            <a:defPPr>
              <a:defRPr sz="3450" b="1">
                <a:solidFill>
                  <a:srgbClr val="FFFFFF"/>
                </a:solidFill>
                <a:latin typeface="Aptos"/>
                <a:ea typeface="Aptos"/>
                <a:cs typeface="Aptos"/>
              </a:defRPr>
            </a:defPPr>
          </a:lstStyle>
          <a:p xmlns:a="http://schemas.openxmlformats.org/drawingml/2006/main">
            <a:pPr>
              <a:defRPr sz="3450" b="1">
                <a:solidFill>
                  <a:srgbClr val="FFFFFF"/>
                </a:solidFill>
                <a:latin typeface="Aptos"/>
                <a:ea typeface="Aptos"/>
                <a:cs typeface="Aptos"/>
              </a:defRPr>
            </a:pPr>
            <a:r>
              <a:rPr sz="3450" b="1">
                <a:solidFill>
                  <a:srgbClr val="FFFFFF"/>
                </a:solidFill>
                <a:latin typeface="Aptos"/>
                <a:ea typeface="Aptos"/>
                <a:cs typeface="Aptos"/>
              </a:rPr>
              <a:t>Controlled execution and recovery</a:t>
            </a:r>
          </a:p>
        </p:txBody>
      </p:sp>
      <p:sp>
        <p:nvSpPr>
          <p:cNvPr id="3" name="">
            <a:extLst xmlns:a="http://schemas.openxmlformats.org/drawingml/2006/main">
              <a:ext uri="{FF2B5EF4-FFF2-40B4-BE49-F238E27FC236}">
                <a16:creationId xmlns:a16="http://schemas.microsoft.com/office/drawing/2014/main" id="{7093A9C4-926A-40AF-AA02-8877CA8666D6}"/>
              </a:ext>
            </a:extLst>
          </p:cNvPr>
          <p:cNvSpPr>
            <a:spLocks xmlns:a="http://schemas.openxmlformats.org/drawingml/2006/main" noGrp="1"/>
          </p:cNvSpPr>
          <p:nvPr/>
        </p:nvSpPr>
        <p:spPr>
          <a:xfrm xmlns:a="http://schemas.openxmlformats.org/drawingml/2006/main">
            <a:off x="619125" y="1952625"/>
            <a:ext cx="42862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550" b="1">
                <a:solidFill>
                  <a:srgbClr val="E6B65D"/>
                </a:solidFill>
                <a:latin typeface="Aptos"/>
                <a:ea typeface="Aptos"/>
                <a:cs typeface="Aptos"/>
              </a:defRPr>
            </a:defPPr>
          </a:lstStyle>
          <a:p xmlns:a="http://schemas.openxmlformats.org/drawingml/2006/main">
            <a:pPr>
              <a:defRPr sz="2550" b="1">
                <a:solidFill>
                  <a:srgbClr val="E6B65D"/>
                </a:solidFill>
                <a:latin typeface="Aptos"/>
                <a:ea typeface="Aptos"/>
                <a:cs typeface="Aptos"/>
              </a:defRPr>
            </a:pPr>
            <a:r>
              <a:rPr sz="2550" b="1">
                <a:solidFill>
                  <a:srgbClr val="E6B65D"/>
                </a:solidFill>
                <a:latin typeface="Aptos"/>
                <a:ea typeface="Aptos"/>
                <a:cs typeface="Aptos"/>
              </a:rPr>
              <a:t>Authorize before action</a:t>
            </a:r>
          </a:p>
        </p:txBody>
      </p:sp>
      <p:sp>
        <p:nvSpPr>
          <p:cNvPr id="4" name="">
            <a:extLst xmlns:a="http://schemas.openxmlformats.org/drawingml/2006/main">
              <a:ext uri="{FF2B5EF4-FFF2-40B4-BE49-F238E27FC236}">
                <a16:creationId xmlns:a16="http://schemas.microsoft.com/office/drawing/2014/main" id="{E492A44D-72F8-4A61-8BEF-8CFB2452C9D2}"/>
              </a:ext>
            </a:extLst>
          </p:cNvPr>
          <p:cNvSpPr>
            <a:spLocks xmlns:a="http://schemas.openxmlformats.org/drawingml/2006/main" noGrp="1"/>
          </p:cNvSpPr>
          <p:nvPr/>
        </p:nvSpPr>
        <p:spPr>
          <a:xfrm xmlns:a="http://schemas.openxmlformats.org/drawingml/2006/main">
            <a:off x="619125" y="3000375"/>
            <a:ext cx="4286250" cy="2809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175" b="0">
                <a:solidFill>
                  <a:srgbClr val="FFFFFF"/>
                </a:solidFill>
                <a:latin typeface="Aptos"/>
                <a:ea typeface="Aptos"/>
                <a:cs typeface="Aptos"/>
              </a:defRPr>
            </a:defPPr>
          </a:lstStyle>
          <a:p xmlns:a="http://schemas.openxmlformats.org/drawingml/2006/main">
            <a:pPr>
              <a:defRPr sz="2175" b="0">
                <a:solidFill>
                  <a:srgbClr val="FFFFFF"/>
                </a:solidFill>
                <a:latin typeface="Aptos"/>
                <a:ea typeface="Aptos"/>
                <a:cs typeface="Aptos"/>
              </a:defRPr>
            </a:pPr>
            <a:r>
              <a:rPr sz="2175" b="0">
                <a:solidFill>
                  <a:srgbClr val="FFFFFF"/>
                </a:solidFill>
                <a:latin typeface="Aptos"/>
                <a:ea typeface="Aptos"/>
                <a:cs typeface="Aptos"/>
              </a:rPr>
              <a:t>Record the evidence</a:t>
            </a:r>
          </a:p>
          <a:p xmlns:a="http://schemas.openxmlformats.org/drawingml/2006/main">
            <a:r>
              <a:t/>
            </a:r>
          </a:p>
          <a:p xmlns:a="http://schemas.openxmlformats.org/drawingml/2006/main">
            <a:pPr>
              <a:defRPr sz="2175" b="0">
                <a:solidFill>
                  <a:srgbClr val="FFFFFF"/>
                </a:solidFill>
                <a:latin typeface="Aptos"/>
                <a:ea typeface="Aptos"/>
                <a:cs typeface="Aptos"/>
              </a:defRPr>
            </a:pPr>
            <a:r>
              <a:rPr sz="2175" b="0">
                <a:solidFill>
                  <a:srgbClr val="FFFFFF"/>
                </a:solidFill>
                <a:latin typeface="Aptos"/>
                <a:ea typeface="Aptos"/>
                <a:cs typeface="Aptos"/>
              </a:rPr>
              <a:t>Prevent duplicate effects</a:t>
            </a:r>
          </a:p>
          <a:p xmlns:a="http://schemas.openxmlformats.org/drawingml/2006/main">
            <a:r>
              <a:t/>
            </a:r>
          </a:p>
          <a:p xmlns:a="http://schemas.openxmlformats.org/drawingml/2006/main">
            <a:pPr>
              <a:defRPr sz="2175" b="0">
                <a:solidFill>
                  <a:srgbClr val="FFFFFF"/>
                </a:solidFill>
                <a:latin typeface="Aptos"/>
                <a:ea typeface="Aptos"/>
                <a:cs typeface="Aptos"/>
              </a:defRPr>
            </a:pPr>
            <a:r>
              <a:rPr sz="2175" b="0">
                <a:solidFill>
                  <a:srgbClr val="FFFFFF"/>
                </a:solidFill>
                <a:latin typeface="Aptos"/>
                <a:ea typeface="Aptos"/>
                <a:cs typeface="Aptos"/>
              </a:rPr>
              <a:t>Reconcile uncertain results</a:t>
            </a:r>
          </a:p>
          <a:p xmlns:a="http://schemas.openxmlformats.org/drawingml/2006/main">
            <a:r>
              <a:t/>
            </a:r>
          </a:p>
          <a:p xmlns:a="http://schemas.openxmlformats.org/drawingml/2006/main">
            <a:pPr>
              <a:defRPr sz="2175" b="0">
                <a:solidFill>
                  <a:srgbClr val="FFFFFF"/>
                </a:solidFill>
                <a:latin typeface="Aptos"/>
                <a:ea typeface="Aptos"/>
                <a:cs typeface="Aptos"/>
              </a:defRPr>
            </a:pPr>
            <a:r>
              <a:rPr sz="2175" b="0">
                <a:solidFill>
                  <a:srgbClr val="FFFFFF"/>
                </a:solidFill>
                <a:latin typeface="Aptos"/>
                <a:ea typeface="Aptos"/>
                <a:cs typeface="Aptos"/>
              </a:rPr>
              <a:t>Provide a manual route</a:t>
            </a:r>
          </a:p>
        </p:txBody>
      </p:sp>
      <p:sp>
        <p:nvSpPr>
          <p:cNvPr id="5" name="">
            <a:extLst xmlns:a="http://schemas.openxmlformats.org/drawingml/2006/main">
              <a:ext uri="{FF2B5EF4-FFF2-40B4-BE49-F238E27FC236}">
                <a16:creationId xmlns:a16="http://schemas.microsoft.com/office/drawing/2014/main" id="{B7B787F7-B9EA-41F7-B55C-1E9731699FC5}"/>
              </a:ext>
            </a:extLst>
          </p:cNvPr>
          <p:cNvSpPr>
            <a:spLocks xmlns:a="http://schemas.openxmlformats.org/drawingml/2006/main" noGrp="1"/>
          </p:cNvSpPr>
          <p:nvPr/>
        </p:nvSpPr>
        <p:spPr>
          <a:xfrm xmlns:a="http://schemas.openxmlformats.org/drawingml/2006/main">
            <a:off x="619125" y="6438900"/>
            <a:ext cx="6191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25" b="0">
                <a:solidFill>
                  <a:srgbClr val="E6B65D"/>
                </a:solidFill>
                <a:latin typeface="Aptos"/>
                <a:ea typeface="Aptos"/>
                <a:cs typeface="Aptos"/>
              </a:defRPr>
            </a:defPPr>
          </a:lstStyle>
          <a:p xmlns:a="http://schemas.openxmlformats.org/drawingml/2006/main">
            <a:pPr>
              <a:defRPr sz="1425" b="0">
                <a:solidFill>
                  <a:srgbClr val="E6B65D"/>
                </a:solidFill>
                <a:latin typeface="Aptos"/>
                <a:ea typeface="Aptos"/>
                <a:cs typeface="Aptos"/>
              </a:defRPr>
            </a:pPr>
            <a:r>
              <a:rPr sz="1425" b="0">
                <a:solidFill>
                  <a:srgbClr val="E6B65D"/>
                </a:solidFill>
                <a:latin typeface="Aptos"/>
                <a:ea typeface="Aptos"/>
                <a:cs typeface="Aptos"/>
              </a:rPr>
              <a:t>ahmad.alshami.website</a:t>
            </a:r>
          </a:p>
        </p:txBody>
      </p:sp>
      <p:sp>
        <p:nvSpPr>
          <p:cNvPr id="6" name="">
            <a:extLst xmlns:a="http://schemas.openxmlformats.org/drawingml/2006/main">
              <a:ext uri="{FF2B5EF4-FFF2-40B4-BE49-F238E27FC236}">
                <a16:creationId xmlns:a16="http://schemas.microsoft.com/office/drawing/2014/main" id="{FB200EC3-1DF7-491D-B47D-D1BC7556E4F6}"/>
              </a:ext>
            </a:extLst>
          </p:cNvPr>
          <p:cNvSpPr>
            <a:spLocks xmlns:a="http://schemas.openxmlformats.org/drawingml/2006/main" noGrp="1"/>
          </p:cNvSpPr>
          <p:nvPr/>
        </p:nvSpPr>
        <p:spPr>
          <a:xfrm xmlns:a="http://schemas.openxmlformats.org/drawingml/2006/main">
            <a:off x="10715625" y="6438900"/>
            <a:ext cx="9525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25" b="0">
                <a:solidFill>
                  <a:srgbClr val="CBD8E6"/>
                </a:solidFill>
                <a:latin typeface="Aptos"/>
                <a:ea typeface="Aptos"/>
                <a:cs typeface="Aptos"/>
              </a:defRPr>
            </a:defPPr>
          </a:lstStyle>
          <a:p xmlns:a="http://schemas.openxmlformats.org/drawingml/2006/main">
            <a:pPr>
              <a:defRPr sz="1425" b="0">
                <a:solidFill>
                  <a:srgbClr val="CBD8E6"/>
                </a:solidFill>
                <a:latin typeface="Aptos"/>
                <a:ea typeface="Aptos"/>
                <a:cs typeface="Aptos"/>
              </a:defRPr>
            </a:pPr>
            <a:r>
              <a:rPr sz="1425" b="0">
                <a:solidFill>
                  <a:srgbClr val="CBD8E6"/>
                </a:solidFill>
                <a:latin typeface="Aptos"/>
                <a:ea typeface="Aptos"/>
                <a:cs typeface="Aptos"/>
              </a:rPr>
              <a:t>6 / 9</a:t>
            </a:r>
          </a:p>
        </p:txBody>
      </p:sp>
    </p:spTree>
    <p:extLst>
      <p:ext uri="{BB962C8B-B14F-4D97-AF65-F5344CB8AC3E}">
        <p14:creationId xmlns:p14="http://schemas.microsoft.com/office/powerpoint/2010/main" val="2048330905"/>
      </p:ext>
    </p:extLst>
  </p:cSld>
</p:sld>
</file>

<file path=ppt/slides/slide7.xml><?xml version="1.0" encoding="utf-8"?>
<p:sld xmlns:p="http://schemas.openxmlformats.org/presentationml/2006/main">
  <p:cSld>
    <p:bg>
      <p:bgPr>
        <a:solidFill xmlns:a="http://schemas.openxmlformats.org/drawingml/2006/main">
          <a:srgbClr val="0C192B"/>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2325996A-3E65-45E2-8AB0-87C52449F39B}"/>
              </a:ext>
            </a:extLst>
          </p:cNvPr>
          <p:cNvSpPr>
            <a:spLocks xmlns:a="http://schemas.openxmlformats.org/drawingml/2006/main" noGrp="1"/>
          </p:cNvSpPr>
          <p:nvPr/>
        </p:nvSpPr>
        <p:spPr>
          <a:xfrm xmlns:a="http://schemas.openxmlformats.org/drawingml/2006/main">
            <a:off x="619125" y="552450"/>
            <a:ext cx="10953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450" b="1">
                <a:solidFill>
                  <a:srgbClr val="FFFFFF"/>
                </a:solidFill>
                <a:latin typeface="Aptos"/>
                <a:ea typeface="Aptos"/>
                <a:cs typeface="Aptos"/>
              </a:defRPr>
            </a:defPPr>
          </a:lstStyle>
          <a:p xmlns:a="http://schemas.openxmlformats.org/drawingml/2006/main">
            <a:pPr>
              <a:defRPr sz="3450" b="1">
                <a:solidFill>
                  <a:srgbClr val="FFFFFF"/>
                </a:solidFill>
                <a:latin typeface="Aptos"/>
                <a:ea typeface="Aptos"/>
                <a:cs typeface="Aptos"/>
              </a:defRPr>
            </a:pPr>
            <a:r>
              <a:rPr sz="3450" b="1">
                <a:solidFill>
                  <a:srgbClr val="FFFFFF"/>
                </a:solidFill>
                <a:latin typeface="Aptos"/>
                <a:ea typeface="Aptos"/>
                <a:cs typeface="Aptos"/>
              </a:rPr>
              <a:t>Example: enquiry to appointment</a:t>
            </a:r>
          </a:p>
        </p:txBody>
      </p:sp>
      <p:sp>
        <p:nvSpPr>
          <p:cNvPr id="2" name="">
            <a:extLst xmlns:a="http://schemas.openxmlformats.org/drawingml/2006/main">
              <a:ext uri="{FF2B5EF4-FFF2-40B4-BE49-F238E27FC236}">
                <a16:creationId xmlns:a16="http://schemas.microsoft.com/office/drawing/2014/main" id="{F47701F4-C7D3-412D-B0E7-F2AC7D12FFAE}"/>
              </a:ext>
            </a:extLst>
          </p:cNvPr>
          <p:cNvSpPr>
            <a:spLocks xmlns:a="http://schemas.openxmlformats.org/drawingml/2006/main" noGrp="1"/>
          </p:cNvSpPr>
          <p:nvPr/>
        </p:nvSpPr>
        <p:spPr>
          <a:xfrm xmlns:a="http://schemas.openxmlformats.org/drawingml/2006/main">
            <a:off x="619125" y="1590675"/>
            <a:ext cx="10668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175" b="0">
                <a:solidFill>
                  <a:srgbClr val="E6B65D"/>
                </a:solidFill>
                <a:latin typeface="Aptos"/>
                <a:ea typeface="Aptos"/>
                <a:cs typeface="Aptos"/>
              </a:defRPr>
            </a:defPPr>
          </a:lstStyle>
          <a:p xmlns:a="http://schemas.openxmlformats.org/drawingml/2006/main">
            <a:pPr>
              <a:defRPr sz="2175" b="0">
                <a:solidFill>
                  <a:srgbClr val="E6B65D"/>
                </a:solidFill>
                <a:latin typeface="Aptos"/>
                <a:ea typeface="Aptos"/>
                <a:cs typeface="Aptos"/>
              </a:defRPr>
            </a:pPr>
            <a:r>
              <a:rPr sz="2175" b="0">
                <a:solidFill>
                  <a:srgbClr val="E6B65D"/>
                </a:solidFill>
                <a:latin typeface="Aptos"/>
                <a:ea typeface="Aptos"/>
                <a:cs typeface="Aptos"/>
              </a:rPr>
              <a:t>Illustrative consulting workflow</a:t>
            </a:r>
          </a:p>
        </p:txBody>
      </p:sp>
      <p:sp>
        <p:nvSpPr>
          <p:cNvPr id="3" name="">
            <a:extLst xmlns:a="http://schemas.openxmlformats.org/drawingml/2006/main">
              <a:ext uri="{FF2B5EF4-FFF2-40B4-BE49-F238E27FC236}">
                <a16:creationId xmlns:a16="http://schemas.microsoft.com/office/drawing/2014/main" id="{69846363-5D2E-4988-86EB-0AAB79157489}"/>
              </a:ext>
            </a:extLst>
          </p:cNvPr>
          <p:cNvSpPr>
            <a:spLocks xmlns:a="http://schemas.openxmlformats.org/drawingml/2006/main" noGrp="1"/>
          </p:cNvSpPr>
          <p:nvPr/>
        </p:nvSpPr>
        <p:spPr>
          <a:xfrm xmlns:a="http://schemas.openxmlformats.org/drawingml/2006/main">
            <a:off x="619125" y="2647950"/>
            <a:ext cx="1714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600" b="1">
                <a:solidFill>
                  <a:srgbClr val="42C8C2"/>
                </a:solidFill>
                <a:latin typeface="Aptos"/>
                <a:ea typeface="Aptos"/>
                <a:cs typeface="Aptos"/>
              </a:defRPr>
            </a:defPPr>
          </a:lstStyle>
          <a:p xmlns:a="http://schemas.openxmlformats.org/drawingml/2006/main">
            <a:pPr>
              <a:defRPr sz="3600" b="1">
                <a:solidFill>
                  <a:srgbClr val="42C8C2"/>
                </a:solidFill>
                <a:latin typeface="Aptos"/>
                <a:ea typeface="Aptos"/>
                <a:cs typeface="Aptos"/>
              </a:defRPr>
            </a:pPr>
            <a:r>
              <a:rPr sz="3600" b="1">
                <a:solidFill>
                  <a:srgbClr val="42C8C2"/>
                </a:solidFill>
                <a:latin typeface="Aptos"/>
                <a:ea typeface="Aptos"/>
                <a:cs typeface="Aptos"/>
              </a:rPr>
              <a:t>01</a:t>
            </a:r>
          </a:p>
        </p:txBody>
      </p:sp>
      <p:sp>
        <p:nvSpPr>
          <p:cNvPr id="4" name="">
            <a:extLst xmlns:a="http://schemas.openxmlformats.org/drawingml/2006/main">
              <a:ext uri="{FF2B5EF4-FFF2-40B4-BE49-F238E27FC236}">
                <a16:creationId xmlns:a16="http://schemas.microsoft.com/office/drawing/2014/main" id="{EBCD6623-7ACE-4372-B7A9-B078ED29D342}"/>
              </a:ext>
            </a:extLst>
          </p:cNvPr>
          <p:cNvSpPr>
            <a:spLocks xmlns:a="http://schemas.openxmlformats.org/drawingml/2006/main" noGrp="1"/>
          </p:cNvSpPr>
          <p:nvPr/>
        </p:nvSpPr>
        <p:spPr>
          <a:xfrm xmlns:a="http://schemas.openxmlformats.org/drawingml/2006/main">
            <a:off x="619125" y="3448050"/>
            <a:ext cx="2000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250" b="1">
                <a:solidFill>
                  <a:srgbClr val="FFFFFF"/>
                </a:solidFill>
                <a:latin typeface="Aptos"/>
                <a:ea typeface="Aptos"/>
                <a:cs typeface="Aptos"/>
              </a:defRPr>
            </a:defPPr>
          </a:lstStyle>
          <a:p xmlns:a="http://schemas.openxmlformats.org/drawingml/2006/main">
            <a:pPr>
              <a:defRPr sz="2250" b="1">
                <a:solidFill>
                  <a:srgbClr val="FFFFFF"/>
                </a:solidFill>
                <a:latin typeface="Aptos"/>
                <a:ea typeface="Aptos"/>
                <a:cs typeface="Aptos"/>
              </a:defRPr>
            </a:pPr>
            <a:r>
              <a:rPr sz="2250" b="1">
                <a:solidFill>
                  <a:srgbClr val="FFFFFF"/>
                </a:solidFill>
                <a:latin typeface="Aptos"/>
                <a:ea typeface="Aptos"/>
                <a:cs typeface="Aptos"/>
              </a:rPr>
              <a:t>Enquiry</a:t>
            </a:r>
          </a:p>
        </p:txBody>
      </p:sp>
      <p:sp>
        <p:nvSpPr>
          <p:cNvPr id="5" name="">
            <a:extLst xmlns:a="http://schemas.openxmlformats.org/drawingml/2006/main">
              <a:ext uri="{FF2B5EF4-FFF2-40B4-BE49-F238E27FC236}">
                <a16:creationId xmlns:a16="http://schemas.microsoft.com/office/drawing/2014/main" id="{0A4EB07C-1C20-4C40-975F-C2A487E16FC5}"/>
              </a:ext>
            </a:extLst>
          </p:cNvPr>
          <p:cNvSpPr>
            <a:spLocks xmlns:a="http://schemas.openxmlformats.org/drawingml/2006/main" noGrp="1"/>
          </p:cNvSpPr>
          <p:nvPr/>
        </p:nvSpPr>
        <p:spPr>
          <a:xfrm xmlns:a="http://schemas.openxmlformats.org/drawingml/2006/main">
            <a:off x="619125" y="4238625"/>
            <a:ext cx="2000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25" b="0">
                <a:solidFill>
                  <a:srgbClr val="CBD8E6"/>
                </a:solidFill>
                <a:latin typeface="Aptos"/>
                <a:ea typeface="Aptos"/>
                <a:cs typeface="Aptos"/>
              </a:defRPr>
            </a:defPPr>
          </a:lstStyle>
          <a:p xmlns:a="http://schemas.openxmlformats.org/drawingml/2006/main">
            <a:pPr>
              <a:defRPr sz="2025" b="0">
                <a:solidFill>
                  <a:srgbClr val="CBD8E6"/>
                </a:solidFill>
                <a:latin typeface="Aptos"/>
                <a:ea typeface="Aptos"/>
                <a:cs typeface="Aptos"/>
              </a:defRPr>
            </a:pPr>
            <a:r>
              <a:rPr sz="2025" b="0">
                <a:solidFill>
                  <a:srgbClr val="CBD8E6"/>
                </a:solidFill>
                <a:latin typeface="Aptos"/>
                <a:ea typeface="Aptos"/>
                <a:cs typeface="Aptos"/>
              </a:rPr>
              <a:t>Identify need</a:t>
            </a:r>
          </a:p>
        </p:txBody>
      </p:sp>
      <p:sp>
        <p:nvSpPr>
          <p:cNvPr id="6" name="">
            <a:extLst xmlns:a="http://schemas.openxmlformats.org/drawingml/2006/main">
              <a:ext uri="{FF2B5EF4-FFF2-40B4-BE49-F238E27FC236}">
                <a16:creationId xmlns:a16="http://schemas.microsoft.com/office/drawing/2014/main" id="{090C6260-DD0F-47F1-9C50-AC1C7A206088}"/>
              </a:ext>
            </a:extLst>
          </p:cNvPr>
          <p:cNvSpPr>
            <a:spLocks xmlns:a="http://schemas.openxmlformats.org/drawingml/2006/main" noGrp="1"/>
          </p:cNvSpPr>
          <p:nvPr/>
        </p:nvSpPr>
        <p:spPr>
          <a:xfrm xmlns:a="http://schemas.openxmlformats.org/drawingml/2006/main">
            <a:off x="2333625" y="2714625"/>
            <a:ext cx="4762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150" b="0">
                <a:solidFill>
                  <a:srgbClr val="E6B65D"/>
                </a:solidFill>
                <a:latin typeface="Aptos"/>
                <a:ea typeface="Aptos"/>
                <a:cs typeface="Aptos"/>
              </a:defRPr>
            </a:defPPr>
          </a:lstStyle>
          <a:p xmlns:a="http://schemas.openxmlformats.org/drawingml/2006/main">
            <a:pPr>
              <a:defRPr sz="3150" b="0">
                <a:solidFill>
                  <a:srgbClr val="E6B65D"/>
                </a:solidFill>
                <a:latin typeface="Aptos"/>
                <a:ea typeface="Aptos"/>
                <a:cs typeface="Aptos"/>
              </a:defRPr>
            </a:pPr>
            <a:r>
              <a:rPr sz="3150" b="0">
                <a:solidFill>
                  <a:srgbClr val="E6B65D"/>
                </a:solidFill>
                <a:latin typeface="Aptos"/>
                <a:ea typeface="Aptos"/>
                <a:cs typeface="Aptos"/>
              </a:rPr>
              <a:t>→</a:t>
            </a:r>
          </a:p>
        </p:txBody>
      </p:sp>
      <p:sp>
        <p:nvSpPr>
          <p:cNvPr id="7" name="">
            <a:extLst xmlns:a="http://schemas.openxmlformats.org/drawingml/2006/main">
              <a:ext uri="{FF2B5EF4-FFF2-40B4-BE49-F238E27FC236}">
                <a16:creationId xmlns:a16="http://schemas.microsoft.com/office/drawing/2014/main" id="{EDAED8A5-2550-4CF5-BF10-9275AD445517}"/>
              </a:ext>
            </a:extLst>
          </p:cNvPr>
          <p:cNvSpPr>
            <a:spLocks xmlns:a="http://schemas.openxmlformats.org/drawingml/2006/main" noGrp="1"/>
          </p:cNvSpPr>
          <p:nvPr/>
        </p:nvSpPr>
        <p:spPr>
          <a:xfrm xmlns:a="http://schemas.openxmlformats.org/drawingml/2006/main">
            <a:off x="2809875" y="2647950"/>
            <a:ext cx="1714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600" b="1">
                <a:solidFill>
                  <a:srgbClr val="42C8C2"/>
                </a:solidFill>
                <a:latin typeface="Aptos"/>
                <a:ea typeface="Aptos"/>
                <a:cs typeface="Aptos"/>
              </a:defRPr>
            </a:defPPr>
          </a:lstStyle>
          <a:p xmlns:a="http://schemas.openxmlformats.org/drawingml/2006/main">
            <a:pPr>
              <a:defRPr sz="3600" b="1">
                <a:solidFill>
                  <a:srgbClr val="42C8C2"/>
                </a:solidFill>
                <a:latin typeface="Aptos"/>
                <a:ea typeface="Aptos"/>
                <a:cs typeface="Aptos"/>
              </a:defRPr>
            </a:pPr>
            <a:r>
              <a:rPr sz="3600" b="1">
                <a:solidFill>
                  <a:srgbClr val="42C8C2"/>
                </a:solidFill>
                <a:latin typeface="Aptos"/>
                <a:ea typeface="Aptos"/>
                <a:cs typeface="Aptos"/>
              </a:rPr>
              <a:t>02</a:t>
            </a:r>
          </a:p>
        </p:txBody>
      </p:sp>
      <p:sp>
        <p:nvSpPr>
          <p:cNvPr id="8" name="">
            <a:extLst xmlns:a="http://schemas.openxmlformats.org/drawingml/2006/main">
              <a:ext uri="{FF2B5EF4-FFF2-40B4-BE49-F238E27FC236}">
                <a16:creationId xmlns:a16="http://schemas.microsoft.com/office/drawing/2014/main" id="{578CB93D-3A46-4212-913A-F7872B34A0FD}"/>
              </a:ext>
            </a:extLst>
          </p:cNvPr>
          <p:cNvSpPr>
            <a:spLocks xmlns:a="http://schemas.openxmlformats.org/drawingml/2006/main" noGrp="1"/>
          </p:cNvSpPr>
          <p:nvPr/>
        </p:nvSpPr>
        <p:spPr>
          <a:xfrm xmlns:a="http://schemas.openxmlformats.org/drawingml/2006/main">
            <a:off x="2809875" y="3448050"/>
            <a:ext cx="2000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250" b="1">
                <a:solidFill>
                  <a:srgbClr val="FFFFFF"/>
                </a:solidFill>
                <a:latin typeface="Aptos"/>
                <a:ea typeface="Aptos"/>
                <a:cs typeface="Aptos"/>
              </a:defRPr>
            </a:defPPr>
          </a:lstStyle>
          <a:p xmlns:a="http://schemas.openxmlformats.org/drawingml/2006/main">
            <a:pPr>
              <a:defRPr sz="2250" b="1">
                <a:solidFill>
                  <a:srgbClr val="FFFFFF"/>
                </a:solidFill>
                <a:latin typeface="Aptos"/>
                <a:ea typeface="Aptos"/>
                <a:cs typeface="Aptos"/>
              </a:defRPr>
            </a:pPr>
            <a:r>
              <a:rPr sz="2250" b="1">
                <a:solidFill>
                  <a:srgbClr val="FFFFFF"/>
                </a:solidFill>
                <a:latin typeface="Aptos"/>
                <a:ea typeface="Aptos"/>
                <a:cs typeface="Aptos"/>
              </a:rPr>
              <a:t>Catalogue</a:t>
            </a:r>
          </a:p>
        </p:txBody>
      </p:sp>
      <p:sp>
        <p:nvSpPr>
          <p:cNvPr id="9" name="">
            <a:extLst xmlns:a="http://schemas.openxmlformats.org/drawingml/2006/main">
              <a:ext uri="{FF2B5EF4-FFF2-40B4-BE49-F238E27FC236}">
                <a16:creationId xmlns:a16="http://schemas.microsoft.com/office/drawing/2014/main" id="{2FE96C09-92D3-416E-AE52-6EAC2A78F3A3}"/>
              </a:ext>
            </a:extLst>
          </p:cNvPr>
          <p:cNvSpPr>
            <a:spLocks xmlns:a="http://schemas.openxmlformats.org/drawingml/2006/main" noGrp="1"/>
          </p:cNvSpPr>
          <p:nvPr/>
        </p:nvSpPr>
        <p:spPr>
          <a:xfrm xmlns:a="http://schemas.openxmlformats.org/drawingml/2006/main">
            <a:off x="2809875" y="4238625"/>
            <a:ext cx="2000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25" b="0">
                <a:solidFill>
                  <a:srgbClr val="CBD8E6"/>
                </a:solidFill>
                <a:latin typeface="Aptos"/>
                <a:ea typeface="Aptos"/>
                <a:cs typeface="Aptos"/>
              </a:defRPr>
            </a:defPPr>
          </a:lstStyle>
          <a:p xmlns:a="http://schemas.openxmlformats.org/drawingml/2006/main">
            <a:pPr>
              <a:defRPr sz="2025" b="0">
                <a:solidFill>
                  <a:srgbClr val="CBD8E6"/>
                </a:solidFill>
                <a:latin typeface="Aptos"/>
                <a:ea typeface="Aptos"/>
                <a:cs typeface="Aptos"/>
              </a:defRPr>
            </a:pPr>
            <a:r>
              <a:rPr sz="2025" b="0">
                <a:solidFill>
                  <a:srgbClr val="CBD8E6"/>
                </a:solidFill>
                <a:latin typeface="Aptos"/>
                <a:ea typeface="Aptos"/>
                <a:cs typeface="Aptos"/>
              </a:rPr>
              <a:t>Permitted services</a:t>
            </a:r>
          </a:p>
        </p:txBody>
      </p:sp>
      <p:sp>
        <p:nvSpPr>
          <p:cNvPr id="10" name="">
            <a:extLst xmlns:a="http://schemas.openxmlformats.org/drawingml/2006/main">
              <a:ext uri="{FF2B5EF4-FFF2-40B4-BE49-F238E27FC236}">
                <a16:creationId xmlns:a16="http://schemas.microsoft.com/office/drawing/2014/main" id="{1609D41D-6BAC-45E6-8B28-F9BB38F40595}"/>
              </a:ext>
            </a:extLst>
          </p:cNvPr>
          <p:cNvSpPr>
            <a:spLocks xmlns:a="http://schemas.openxmlformats.org/drawingml/2006/main" noGrp="1"/>
          </p:cNvSpPr>
          <p:nvPr/>
        </p:nvSpPr>
        <p:spPr>
          <a:xfrm xmlns:a="http://schemas.openxmlformats.org/drawingml/2006/main">
            <a:off x="4524375" y="2714625"/>
            <a:ext cx="4762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150" b="0">
                <a:solidFill>
                  <a:srgbClr val="E6B65D"/>
                </a:solidFill>
                <a:latin typeface="Aptos"/>
                <a:ea typeface="Aptos"/>
                <a:cs typeface="Aptos"/>
              </a:defRPr>
            </a:defPPr>
          </a:lstStyle>
          <a:p xmlns:a="http://schemas.openxmlformats.org/drawingml/2006/main">
            <a:pPr>
              <a:defRPr sz="3150" b="0">
                <a:solidFill>
                  <a:srgbClr val="E6B65D"/>
                </a:solidFill>
                <a:latin typeface="Aptos"/>
                <a:ea typeface="Aptos"/>
                <a:cs typeface="Aptos"/>
              </a:defRPr>
            </a:pPr>
            <a:r>
              <a:rPr sz="3150" b="0">
                <a:solidFill>
                  <a:srgbClr val="E6B65D"/>
                </a:solidFill>
                <a:latin typeface="Aptos"/>
                <a:ea typeface="Aptos"/>
                <a:cs typeface="Aptos"/>
              </a:rPr>
              <a:t>→</a:t>
            </a:r>
          </a:p>
        </p:txBody>
      </p:sp>
      <p:sp>
        <p:nvSpPr>
          <p:cNvPr id="11" name="">
            <a:extLst xmlns:a="http://schemas.openxmlformats.org/drawingml/2006/main">
              <a:ext uri="{FF2B5EF4-FFF2-40B4-BE49-F238E27FC236}">
                <a16:creationId xmlns:a16="http://schemas.microsoft.com/office/drawing/2014/main" id="{1B282E30-013B-4990-81AE-6F132DA2175E}"/>
              </a:ext>
            </a:extLst>
          </p:cNvPr>
          <p:cNvSpPr>
            <a:spLocks xmlns:a="http://schemas.openxmlformats.org/drawingml/2006/main" noGrp="1"/>
          </p:cNvSpPr>
          <p:nvPr/>
        </p:nvSpPr>
        <p:spPr>
          <a:xfrm xmlns:a="http://schemas.openxmlformats.org/drawingml/2006/main">
            <a:off x="5000625" y="2647950"/>
            <a:ext cx="1714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600" b="1">
                <a:solidFill>
                  <a:srgbClr val="42C8C2"/>
                </a:solidFill>
                <a:latin typeface="Aptos"/>
                <a:ea typeface="Aptos"/>
                <a:cs typeface="Aptos"/>
              </a:defRPr>
            </a:defPPr>
          </a:lstStyle>
          <a:p xmlns:a="http://schemas.openxmlformats.org/drawingml/2006/main">
            <a:pPr>
              <a:defRPr sz="3600" b="1">
                <a:solidFill>
                  <a:srgbClr val="42C8C2"/>
                </a:solidFill>
                <a:latin typeface="Aptos"/>
                <a:ea typeface="Aptos"/>
                <a:cs typeface="Aptos"/>
              </a:defRPr>
            </a:pPr>
            <a:r>
              <a:rPr sz="3600" b="1">
                <a:solidFill>
                  <a:srgbClr val="42C8C2"/>
                </a:solidFill>
                <a:latin typeface="Aptos"/>
                <a:ea typeface="Aptos"/>
                <a:cs typeface="Aptos"/>
              </a:rPr>
              <a:t>03</a:t>
            </a:r>
          </a:p>
        </p:txBody>
      </p:sp>
      <p:sp>
        <p:nvSpPr>
          <p:cNvPr id="12" name="">
            <a:extLst xmlns:a="http://schemas.openxmlformats.org/drawingml/2006/main">
              <a:ext uri="{FF2B5EF4-FFF2-40B4-BE49-F238E27FC236}">
                <a16:creationId xmlns:a16="http://schemas.microsoft.com/office/drawing/2014/main" id="{46ABE9B6-325B-4808-A2E6-3463CD0FAFB8}"/>
              </a:ext>
            </a:extLst>
          </p:cNvPr>
          <p:cNvSpPr>
            <a:spLocks xmlns:a="http://schemas.openxmlformats.org/drawingml/2006/main" noGrp="1"/>
          </p:cNvSpPr>
          <p:nvPr/>
        </p:nvSpPr>
        <p:spPr>
          <a:xfrm xmlns:a="http://schemas.openxmlformats.org/drawingml/2006/main">
            <a:off x="5000625" y="3448050"/>
            <a:ext cx="2000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250" b="1">
                <a:solidFill>
                  <a:srgbClr val="FFFFFF"/>
                </a:solidFill>
                <a:latin typeface="Aptos"/>
                <a:ea typeface="Aptos"/>
                <a:cs typeface="Aptos"/>
              </a:defRPr>
            </a:defPPr>
          </a:lstStyle>
          <a:p xmlns:a="http://schemas.openxmlformats.org/drawingml/2006/main">
            <a:pPr>
              <a:defRPr sz="2250" b="1">
                <a:solidFill>
                  <a:srgbClr val="FFFFFF"/>
                </a:solidFill>
                <a:latin typeface="Aptos"/>
                <a:ea typeface="Aptos"/>
                <a:cs typeface="Aptos"/>
              </a:defRPr>
            </a:pPr>
            <a:r>
              <a:rPr sz="2250" b="1">
                <a:solidFill>
                  <a:srgbClr val="FFFFFF"/>
                </a:solidFill>
                <a:latin typeface="Aptos"/>
                <a:ea typeface="Aptos"/>
                <a:cs typeface="Aptos"/>
              </a:rPr>
              <a:t>CRM check</a:t>
            </a:r>
          </a:p>
        </p:txBody>
      </p:sp>
      <p:sp>
        <p:nvSpPr>
          <p:cNvPr id="13" name="">
            <a:extLst xmlns:a="http://schemas.openxmlformats.org/drawingml/2006/main">
              <a:ext uri="{FF2B5EF4-FFF2-40B4-BE49-F238E27FC236}">
                <a16:creationId xmlns:a16="http://schemas.microsoft.com/office/drawing/2014/main" id="{28E0749F-7162-4920-A7DA-8CABC8BEDEA1}"/>
              </a:ext>
            </a:extLst>
          </p:cNvPr>
          <p:cNvSpPr>
            <a:spLocks xmlns:a="http://schemas.openxmlformats.org/drawingml/2006/main" noGrp="1"/>
          </p:cNvSpPr>
          <p:nvPr/>
        </p:nvSpPr>
        <p:spPr>
          <a:xfrm xmlns:a="http://schemas.openxmlformats.org/drawingml/2006/main">
            <a:off x="5000625" y="4238625"/>
            <a:ext cx="2000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25" b="0">
                <a:solidFill>
                  <a:srgbClr val="CBD8E6"/>
                </a:solidFill>
                <a:latin typeface="Aptos"/>
                <a:ea typeface="Aptos"/>
                <a:cs typeface="Aptos"/>
              </a:defRPr>
            </a:defPPr>
          </a:lstStyle>
          <a:p xmlns:a="http://schemas.openxmlformats.org/drawingml/2006/main">
            <a:pPr>
              <a:defRPr sz="2025" b="0">
                <a:solidFill>
                  <a:srgbClr val="CBD8E6"/>
                </a:solidFill>
                <a:latin typeface="Aptos"/>
                <a:ea typeface="Aptos"/>
                <a:cs typeface="Aptos"/>
              </a:defRPr>
            </a:pPr>
            <a:r>
              <a:rPr sz="2025" b="0">
                <a:solidFill>
                  <a:srgbClr val="CBD8E6"/>
                </a:solidFill>
                <a:latin typeface="Aptos"/>
                <a:ea typeface="Aptos"/>
                <a:cs typeface="Aptos"/>
              </a:rPr>
              <a:t>Avoid duplicates</a:t>
            </a:r>
          </a:p>
        </p:txBody>
      </p:sp>
      <p:sp>
        <p:nvSpPr>
          <p:cNvPr id="14" name="">
            <a:extLst xmlns:a="http://schemas.openxmlformats.org/drawingml/2006/main">
              <a:ext uri="{FF2B5EF4-FFF2-40B4-BE49-F238E27FC236}">
                <a16:creationId xmlns:a16="http://schemas.microsoft.com/office/drawing/2014/main" id="{46065CF6-AA47-4670-A3B0-3A5EBAF53A85}"/>
              </a:ext>
            </a:extLst>
          </p:cNvPr>
          <p:cNvSpPr>
            <a:spLocks xmlns:a="http://schemas.openxmlformats.org/drawingml/2006/main" noGrp="1"/>
          </p:cNvSpPr>
          <p:nvPr/>
        </p:nvSpPr>
        <p:spPr>
          <a:xfrm xmlns:a="http://schemas.openxmlformats.org/drawingml/2006/main">
            <a:off x="6715125" y="2714625"/>
            <a:ext cx="4762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150" b="0">
                <a:solidFill>
                  <a:srgbClr val="E6B65D"/>
                </a:solidFill>
                <a:latin typeface="Aptos"/>
                <a:ea typeface="Aptos"/>
                <a:cs typeface="Aptos"/>
              </a:defRPr>
            </a:defPPr>
          </a:lstStyle>
          <a:p xmlns:a="http://schemas.openxmlformats.org/drawingml/2006/main">
            <a:pPr>
              <a:defRPr sz="3150" b="0">
                <a:solidFill>
                  <a:srgbClr val="E6B65D"/>
                </a:solidFill>
                <a:latin typeface="Aptos"/>
                <a:ea typeface="Aptos"/>
                <a:cs typeface="Aptos"/>
              </a:defRPr>
            </a:pPr>
            <a:r>
              <a:rPr sz="3150" b="0">
                <a:solidFill>
                  <a:srgbClr val="E6B65D"/>
                </a:solidFill>
                <a:latin typeface="Aptos"/>
                <a:ea typeface="Aptos"/>
                <a:cs typeface="Aptos"/>
              </a:rPr>
              <a:t>→</a:t>
            </a:r>
          </a:p>
        </p:txBody>
      </p:sp>
      <p:sp>
        <p:nvSpPr>
          <p:cNvPr id="15" name="">
            <a:extLst xmlns:a="http://schemas.openxmlformats.org/drawingml/2006/main">
              <a:ext uri="{FF2B5EF4-FFF2-40B4-BE49-F238E27FC236}">
                <a16:creationId xmlns:a16="http://schemas.microsoft.com/office/drawing/2014/main" id="{3F59A019-7D26-4B54-8098-309E0F17713C}"/>
              </a:ext>
            </a:extLst>
          </p:cNvPr>
          <p:cNvSpPr>
            <a:spLocks xmlns:a="http://schemas.openxmlformats.org/drawingml/2006/main" noGrp="1"/>
          </p:cNvSpPr>
          <p:nvPr/>
        </p:nvSpPr>
        <p:spPr>
          <a:xfrm xmlns:a="http://schemas.openxmlformats.org/drawingml/2006/main">
            <a:off x="7191375" y="2647950"/>
            <a:ext cx="1714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600" b="1">
                <a:solidFill>
                  <a:srgbClr val="42C8C2"/>
                </a:solidFill>
                <a:latin typeface="Aptos"/>
                <a:ea typeface="Aptos"/>
                <a:cs typeface="Aptos"/>
              </a:defRPr>
            </a:defPPr>
          </a:lstStyle>
          <a:p xmlns:a="http://schemas.openxmlformats.org/drawingml/2006/main">
            <a:pPr>
              <a:defRPr sz="3600" b="1">
                <a:solidFill>
                  <a:srgbClr val="42C8C2"/>
                </a:solidFill>
                <a:latin typeface="Aptos"/>
                <a:ea typeface="Aptos"/>
                <a:cs typeface="Aptos"/>
              </a:defRPr>
            </a:pPr>
            <a:r>
              <a:rPr sz="3600" b="1">
                <a:solidFill>
                  <a:srgbClr val="42C8C2"/>
                </a:solidFill>
                <a:latin typeface="Aptos"/>
                <a:ea typeface="Aptos"/>
                <a:cs typeface="Aptos"/>
              </a:rPr>
              <a:t>04</a:t>
            </a:r>
          </a:p>
        </p:txBody>
      </p:sp>
      <p:sp>
        <p:nvSpPr>
          <p:cNvPr id="16" name="">
            <a:extLst xmlns:a="http://schemas.openxmlformats.org/drawingml/2006/main">
              <a:ext uri="{FF2B5EF4-FFF2-40B4-BE49-F238E27FC236}">
                <a16:creationId xmlns:a16="http://schemas.microsoft.com/office/drawing/2014/main" id="{9745A519-882C-41B0-BDB9-B3AB1EB7E3C6}"/>
              </a:ext>
            </a:extLst>
          </p:cNvPr>
          <p:cNvSpPr>
            <a:spLocks xmlns:a="http://schemas.openxmlformats.org/drawingml/2006/main" noGrp="1"/>
          </p:cNvSpPr>
          <p:nvPr/>
        </p:nvSpPr>
        <p:spPr>
          <a:xfrm xmlns:a="http://schemas.openxmlformats.org/drawingml/2006/main">
            <a:off x="7191375" y="3448050"/>
            <a:ext cx="2000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250" b="1">
                <a:solidFill>
                  <a:srgbClr val="FFFFFF"/>
                </a:solidFill>
                <a:latin typeface="Aptos"/>
                <a:ea typeface="Aptos"/>
                <a:cs typeface="Aptos"/>
              </a:defRPr>
            </a:defPPr>
          </a:lstStyle>
          <a:p xmlns:a="http://schemas.openxmlformats.org/drawingml/2006/main">
            <a:pPr>
              <a:defRPr sz="2250" b="1">
                <a:solidFill>
                  <a:srgbClr val="FFFFFF"/>
                </a:solidFill>
                <a:latin typeface="Aptos"/>
                <a:ea typeface="Aptos"/>
                <a:cs typeface="Aptos"/>
              </a:defRPr>
            </a:pPr>
            <a:r>
              <a:rPr sz="2250" b="1">
                <a:solidFill>
                  <a:srgbClr val="FFFFFF"/>
                </a:solidFill>
                <a:latin typeface="Aptos"/>
                <a:ea typeface="Aptos"/>
                <a:cs typeface="Aptos"/>
              </a:rPr>
              <a:t>Calendar</a:t>
            </a:r>
          </a:p>
        </p:txBody>
      </p:sp>
      <p:sp>
        <p:nvSpPr>
          <p:cNvPr id="17" name="">
            <a:extLst xmlns:a="http://schemas.openxmlformats.org/drawingml/2006/main">
              <a:ext uri="{FF2B5EF4-FFF2-40B4-BE49-F238E27FC236}">
                <a16:creationId xmlns:a16="http://schemas.microsoft.com/office/drawing/2014/main" id="{7C9C4C25-8D3E-4A75-9302-6B4F4BD6E9BE}"/>
              </a:ext>
            </a:extLst>
          </p:cNvPr>
          <p:cNvSpPr>
            <a:spLocks xmlns:a="http://schemas.openxmlformats.org/drawingml/2006/main" noGrp="1"/>
          </p:cNvSpPr>
          <p:nvPr/>
        </p:nvSpPr>
        <p:spPr>
          <a:xfrm xmlns:a="http://schemas.openxmlformats.org/drawingml/2006/main">
            <a:off x="7191375" y="4238625"/>
            <a:ext cx="2000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25" b="0">
                <a:solidFill>
                  <a:srgbClr val="CBD8E6"/>
                </a:solidFill>
                <a:latin typeface="Aptos"/>
                <a:ea typeface="Aptos"/>
                <a:cs typeface="Aptos"/>
              </a:defRPr>
            </a:defPPr>
          </a:lstStyle>
          <a:p xmlns:a="http://schemas.openxmlformats.org/drawingml/2006/main">
            <a:pPr>
              <a:defRPr sz="2025" b="0">
                <a:solidFill>
                  <a:srgbClr val="CBD8E6"/>
                </a:solidFill>
                <a:latin typeface="Aptos"/>
                <a:ea typeface="Aptos"/>
                <a:cs typeface="Aptos"/>
              </a:defRPr>
            </a:pPr>
            <a:r>
              <a:rPr sz="2025" b="0">
                <a:solidFill>
                  <a:srgbClr val="CBD8E6"/>
                </a:solidFill>
                <a:latin typeface="Aptos"/>
                <a:ea typeface="Aptos"/>
                <a:cs typeface="Aptos"/>
              </a:rPr>
              <a:t>Approved availability</a:t>
            </a:r>
          </a:p>
        </p:txBody>
      </p:sp>
      <p:sp>
        <p:nvSpPr>
          <p:cNvPr id="18" name="">
            <a:extLst xmlns:a="http://schemas.openxmlformats.org/drawingml/2006/main">
              <a:ext uri="{FF2B5EF4-FFF2-40B4-BE49-F238E27FC236}">
                <a16:creationId xmlns:a16="http://schemas.microsoft.com/office/drawing/2014/main" id="{54FB72B0-2B2A-4FAB-AE77-A90E800D6265}"/>
              </a:ext>
            </a:extLst>
          </p:cNvPr>
          <p:cNvSpPr>
            <a:spLocks xmlns:a="http://schemas.openxmlformats.org/drawingml/2006/main" noGrp="1"/>
          </p:cNvSpPr>
          <p:nvPr/>
        </p:nvSpPr>
        <p:spPr>
          <a:xfrm xmlns:a="http://schemas.openxmlformats.org/drawingml/2006/main">
            <a:off x="8905875" y="2714625"/>
            <a:ext cx="4762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150" b="0">
                <a:solidFill>
                  <a:srgbClr val="E6B65D"/>
                </a:solidFill>
                <a:latin typeface="Aptos"/>
                <a:ea typeface="Aptos"/>
                <a:cs typeface="Aptos"/>
              </a:defRPr>
            </a:defPPr>
          </a:lstStyle>
          <a:p xmlns:a="http://schemas.openxmlformats.org/drawingml/2006/main">
            <a:pPr>
              <a:defRPr sz="3150" b="0">
                <a:solidFill>
                  <a:srgbClr val="E6B65D"/>
                </a:solidFill>
                <a:latin typeface="Aptos"/>
                <a:ea typeface="Aptos"/>
                <a:cs typeface="Aptos"/>
              </a:defRPr>
            </a:pPr>
            <a:r>
              <a:rPr sz="3150" b="0">
                <a:solidFill>
                  <a:srgbClr val="E6B65D"/>
                </a:solidFill>
                <a:latin typeface="Aptos"/>
                <a:ea typeface="Aptos"/>
                <a:cs typeface="Aptos"/>
              </a:rPr>
              <a:t>→</a:t>
            </a:r>
          </a:p>
        </p:txBody>
      </p:sp>
      <p:sp>
        <p:nvSpPr>
          <p:cNvPr id="19" name="">
            <a:extLst xmlns:a="http://schemas.openxmlformats.org/drawingml/2006/main">
              <a:ext uri="{FF2B5EF4-FFF2-40B4-BE49-F238E27FC236}">
                <a16:creationId xmlns:a16="http://schemas.microsoft.com/office/drawing/2014/main" id="{D75ABE60-26A2-4E55-B130-4BDE3F3C6CC2}"/>
              </a:ext>
            </a:extLst>
          </p:cNvPr>
          <p:cNvSpPr>
            <a:spLocks xmlns:a="http://schemas.openxmlformats.org/drawingml/2006/main" noGrp="1"/>
          </p:cNvSpPr>
          <p:nvPr/>
        </p:nvSpPr>
        <p:spPr>
          <a:xfrm xmlns:a="http://schemas.openxmlformats.org/drawingml/2006/main">
            <a:off x="9382125" y="2647950"/>
            <a:ext cx="1714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600" b="1">
                <a:solidFill>
                  <a:srgbClr val="42C8C2"/>
                </a:solidFill>
                <a:latin typeface="Aptos"/>
                <a:ea typeface="Aptos"/>
                <a:cs typeface="Aptos"/>
              </a:defRPr>
            </a:defPPr>
          </a:lstStyle>
          <a:p xmlns:a="http://schemas.openxmlformats.org/drawingml/2006/main">
            <a:pPr>
              <a:defRPr sz="3600" b="1">
                <a:solidFill>
                  <a:srgbClr val="42C8C2"/>
                </a:solidFill>
                <a:latin typeface="Aptos"/>
                <a:ea typeface="Aptos"/>
                <a:cs typeface="Aptos"/>
              </a:defRPr>
            </a:pPr>
            <a:r>
              <a:rPr sz="3600" b="1">
                <a:solidFill>
                  <a:srgbClr val="42C8C2"/>
                </a:solidFill>
                <a:latin typeface="Aptos"/>
                <a:ea typeface="Aptos"/>
                <a:cs typeface="Aptos"/>
              </a:rPr>
              <a:t>05</a:t>
            </a:r>
          </a:p>
        </p:txBody>
      </p:sp>
      <p:sp>
        <p:nvSpPr>
          <p:cNvPr id="20" name="">
            <a:extLst xmlns:a="http://schemas.openxmlformats.org/drawingml/2006/main">
              <a:ext uri="{FF2B5EF4-FFF2-40B4-BE49-F238E27FC236}">
                <a16:creationId xmlns:a16="http://schemas.microsoft.com/office/drawing/2014/main" id="{940E3666-77F2-42ED-95A0-57247484CBC8}"/>
              </a:ext>
            </a:extLst>
          </p:cNvPr>
          <p:cNvSpPr>
            <a:spLocks xmlns:a="http://schemas.openxmlformats.org/drawingml/2006/main" noGrp="1"/>
          </p:cNvSpPr>
          <p:nvPr/>
        </p:nvSpPr>
        <p:spPr>
          <a:xfrm xmlns:a="http://schemas.openxmlformats.org/drawingml/2006/main">
            <a:off x="9382125" y="3448050"/>
            <a:ext cx="2000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250" b="1">
                <a:solidFill>
                  <a:srgbClr val="FFFFFF"/>
                </a:solidFill>
                <a:latin typeface="Aptos"/>
                <a:ea typeface="Aptos"/>
                <a:cs typeface="Aptos"/>
              </a:defRPr>
            </a:defPPr>
          </a:lstStyle>
          <a:p xmlns:a="http://schemas.openxmlformats.org/drawingml/2006/main">
            <a:pPr>
              <a:defRPr sz="2250" b="1">
                <a:solidFill>
                  <a:srgbClr val="FFFFFF"/>
                </a:solidFill>
                <a:latin typeface="Aptos"/>
                <a:ea typeface="Aptos"/>
                <a:cs typeface="Aptos"/>
              </a:defRPr>
            </a:pPr>
            <a:r>
              <a:rPr sz="2250" b="1">
                <a:solidFill>
                  <a:srgbClr val="FFFFFF"/>
                </a:solidFill>
                <a:latin typeface="Aptos"/>
                <a:ea typeface="Aptos"/>
                <a:cs typeface="Aptos"/>
              </a:rPr>
              <a:t>Appointment</a:t>
            </a:r>
          </a:p>
        </p:txBody>
      </p:sp>
      <p:sp>
        <p:nvSpPr>
          <p:cNvPr id="21" name="">
            <a:extLst xmlns:a="http://schemas.openxmlformats.org/drawingml/2006/main">
              <a:ext uri="{FF2B5EF4-FFF2-40B4-BE49-F238E27FC236}">
                <a16:creationId xmlns:a16="http://schemas.microsoft.com/office/drawing/2014/main" id="{96C8D276-3B88-4E69-9D38-60FADD37468A}"/>
              </a:ext>
            </a:extLst>
          </p:cNvPr>
          <p:cNvSpPr>
            <a:spLocks xmlns:a="http://schemas.openxmlformats.org/drawingml/2006/main" noGrp="1"/>
          </p:cNvSpPr>
          <p:nvPr/>
        </p:nvSpPr>
        <p:spPr>
          <a:xfrm xmlns:a="http://schemas.openxmlformats.org/drawingml/2006/main">
            <a:off x="9382125" y="4238625"/>
            <a:ext cx="2000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25" b="0">
                <a:solidFill>
                  <a:srgbClr val="CBD8E6"/>
                </a:solidFill>
                <a:latin typeface="Aptos"/>
                <a:ea typeface="Aptos"/>
                <a:cs typeface="Aptos"/>
              </a:defRPr>
            </a:defPPr>
          </a:lstStyle>
          <a:p xmlns:a="http://schemas.openxmlformats.org/drawingml/2006/main">
            <a:pPr>
              <a:defRPr sz="2025" b="0">
                <a:solidFill>
                  <a:srgbClr val="CBD8E6"/>
                </a:solidFill>
                <a:latin typeface="Aptos"/>
                <a:ea typeface="Aptos"/>
                <a:cs typeface="Aptos"/>
              </a:defRPr>
            </a:pPr>
            <a:r>
              <a:rPr sz="2025" b="0">
                <a:solidFill>
                  <a:srgbClr val="CBD8E6"/>
                </a:solidFill>
                <a:latin typeface="Aptos"/>
                <a:ea typeface="Aptos"/>
                <a:cs typeface="Aptos"/>
              </a:rPr>
              <a:t>Confirm valid slot</a:t>
            </a:r>
          </a:p>
        </p:txBody>
      </p:sp>
      <p:sp>
        <p:nvSpPr>
          <p:cNvPr id="22" name="">
            <a:extLst xmlns:a="http://schemas.openxmlformats.org/drawingml/2006/main">
              <a:ext uri="{FF2B5EF4-FFF2-40B4-BE49-F238E27FC236}">
                <a16:creationId xmlns:a16="http://schemas.microsoft.com/office/drawing/2014/main" id="{9726AE47-5910-4B01-9004-0DB410043C9B}"/>
              </a:ext>
            </a:extLst>
          </p:cNvPr>
          <p:cNvSpPr>
            <a:spLocks xmlns:a="http://schemas.openxmlformats.org/drawingml/2006/main" noGrp="1"/>
          </p:cNvSpPr>
          <p:nvPr/>
        </p:nvSpPr>
        <p:spPr>
          <a:xfrm xmlns:a="http://schemas.openxmlformats.org/drawingml/2006/main">
            <a:off x="619125" y="5734050"/>
            <a:ext cx="106680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175" b="0">
                <a:solidFill>
                  <a:srgbClr val="E6B65D"/>
                </a:solidFill>
                <a:latin typeface="Aptos"/>
                <a:ea typeface="Aptos"/>
                <a:cs typeface="Aptos"/>
              </a:defRPr>
            </a:defPPr>
          </a:lstStyle>
          <a:p xmlns:a="http://schemas.openxmlformats.org/drawingml/2006/main">
            <a:pPr>
              <a:defRPr sz="2175" b="0">
                <a:solidFill>
                  <a:srgbClr val="E6B65D"/>
                </a:solidFill>
                <a:latin typeface="Aptos"/>
                <a:ea typeface="Aptos"/>
                <a:cs typeface="Aptos"/>
              </a:defRPr>
            </a:pPr>
            <a:r>
              <a:rPr sz="2175" b="0">
                <a:solidFill>
                  <a:srgbClr val="E6B65D"/>
                </a:solidFill>
                <a:latin typeface="Aptos"/>
                <a:ea typeface="Aptos"/>
                <a:cs typeface="Aptos"/>
              </a:rPr>
              <a:t>Unclear request → consultant review</a:t>
            </a:r>
          </a:p>
        </p:txBody>
      </p:sp>
      <p:sp>
        <p:nvSpPr>
          <p:cNvPr id="23" name="">
            <a:extLst xmlns:a="http://schemas.openxmlformats.org/drawingml/2006/main">
              <a:ext uri="{FF2B5EF4-FFF2-40B4-BE49-F238E27FC236}">
                <a16:creationId xmlns:a16="http://schemas.microsoft.com/office/drawing/2014/main" id="{46609091-FA6F-4622-88CA-B04BE39767DF}"/>
              </a:ext>
            </a:extLst>
          </p:cNvPr>
          <p:cNvSpPr>
            <a:spLocks xmlns:a="http://schemas.openxmlformats.org/drawingml/2006/main" noGrp="1"/>
          </p:cNvSpPr>
          <p:nvPr/>
        </p:nvSpPr>
        <p:spPr>
          <a:xfrm xmlns:a="http://schemas.openxmlformats.org/drawingml/2006/main">
            <a:off x="619125" y="6438900"/>
            <a:ext cx="6191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25" b="0">
                <a:solidFill>
                  <a:srgbClr val="E6B65D"/>
                </a:solidFill>
                <a:latin typeface="Aptos"/>
                <a:ea typeface="Aptos"/>
                <a:cs typeface="Aptos"/>
              </a:defRPr>
            </a:defPPr>
          </a:lstStyle>
          <a:p xmlns:a="http://schemas.openxmlformats.org/drawingml/2006/main">
            <a:pPr>
              <a:defRPr sz="1425" b="0">
                <a:solidFill>
                  <a:srgbClr val="E6B65D"/>
                </a:solidFill>
                <a:latin typeface="Aptos"/>
                <a:ea typeface="Aptos"/>
                <a:cs typeface="Aptos"/>
              </a:defRPr>
            </a:pPr>
            <a:r>
              <a:rPr sz="1425" b="0">
                <a:solidFill>
                  <a:srgbClr val="E6B65D"/>
                </a:solidFill>
                <a:latin typeface="Aptos"/>
                <a:ea typeface="Aptos"/>
                <a:cs typeface="Aptos"/>
              </a:rPr>
              <a:t>ahmad.alshami.website</a:t>
            </a:r>
          </a:p>
        </p:txBody>
      </p:sp>
      <p:sp>
        <p:nvSpPr>
          <p:cNvPr id="24" name="">
            <a:extLst xmlns:a="http://schemas.openxmlformats.org/drawingml/2006/main">
              <a:ext uri="{FF2B5EF4-FFF2-40B4-BE49-F238E27FC236}">
                <a16:creationId xmlns:a16="http://schemas.microsoft.com/office/drawing/2014/main" id="{13758DB5-6D5E-43FD-A4E4-32E65BAA0914}"/>
              </a:ext>
            </a:extLst>
          </p:cNvPr>
          <p:cNvSpPr>
            <a:spLocks xmlns:a="http://schemas.openxmlformats.org/drawingml/2006/main" noGrp="1"/>
          </p:cNvSpPr>
          <p:nvPr/>
        </p:nvSpPr>
        <p:spPr>
          <a:xfrm xmlns:a="http://schemas.openxmlformats.org/drawingml/2006/main">
            <a:off x="10715625" y="6438900"/>
            <a:ext cx="9525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25" b="0">
                <a:solidFill>
                  <a:srgbClr val="CBD8E6"/>
                </a:solidFill>
                <a:latin typeface="Aptos"/>
                <a:ea typeface="Aptos"/>
                <a:cs typeface="Aptos"/>
              </a:defRPr>
            </a:defPPr>
          </a:lstStyle>
          <a:p xmlns:a="http://schemas.openxmlformats.org/drawingml/2006/main">
            <a:pPr>
              <a:defRPr sz="1425" b="0">
                <a:solidFill>
                  <a:srgbClr val="CBD8E6"/>
                </a:solidFill>
                <a:latin typeface="Aptos"/>
                <a:ea typeface="Aptos"/>
                <a:cs typeface="Aptos"/>
              </a:defRPr>
            </a:pPr>
            <a:r>
              <a:rPr sz="1425" b="0">
                <a:solidFill>
                  <a:srgbClr val="CBD8E6"/>
                </a:solidFill>
                <a:latin typeface="Aptos"/>
                <a:ea typeface="Aptos"/>
                <a:cs typeface="Aptos"/>
              </a:rPr>
              <a:t>7 / 9</a:t>
            </a:r>
          </a:p>
        </p:txBody>
      </p:sp>
    </p:spTree>
    <p:extLst>
      <p:ext uri="{BB962C8B-B14F-4D97-AF65-F5344CB8AC3E}">
        <p14:creationId xmlns:p14="http://schemas.microsoft.com/office/powerpoint/2010/main" val="1345150923"/>
      </p:ext>
    </p:extLst>
  </p:cSld>
</p:sld>
</file>

<file path=ppt/slides/slide8.xml><?xml version="1.0" encoding="utf-8"?>
<p:sld xmlns:p="http://schemas.openxmlformats.org/presentationml/2006/main">
  <p:cSld>
    <p:bg>
      <p:bgPr>
        <a:solidFill xmlns:a="http://schemas.openxmlformats.org/drawingml/2006/main">
          <a:srgbClr val="0C192B"/>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E447EE24-008D-42CE-B9F7-1AF5F316D61D}"/>
              </a:ext>
            </a:extLst>
          </p:cNvPr>
          <p:cNvSpPr>
            <a:spLocks xmlns:a="http://schemas.openxmlformats.org/drawingml/2006/main" noGrp="1"/>
          </p:cNvSpPr>
          <p:nvPr/>
        </p:nvSpPr>
        <p:spPr>
          <a:xfrm xmlns:a="http://schemas.openxmlformats.org/drawingml/2006/main">
            <a:off x="619125" y="552450"/>
            <a:ext cx="10953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450" b="1">
                <a:solidFill>
                  <a:srgbClr val="FFFFFF"/>
                </a:solidFill>
                <a:latin typeface="Aptos"/>
                <a:ea typeface="Aptos"/>
                <a:cs typeface="Aptos"/>
              </a:defRPr>
            </a:defPPr>
          </a:lstStyle>
          <a:p xmlns:a="http://schemas.openxmlformats.org/drawingml/2006/main">
            <a:pPr>
              <a:defRPr sz="3450" b="1">
                <a:solidFill>
                  <a:srgbClr val="FFFFFF"/>
                </a:solidFill>
                <a:latin typeface="Aptos"/>
                <a:ea typeface="Aptos"/>
                <a:cs typeface="Aptos"/>
              </a:defRPr>
            </a:pPr>
            <a:r>
              <a:rPr sz="3450" b="1">
                <a:solidFill>
                  <a:srgbClr val="FFFFFF"/>
                </a:solidFill>
                <a:latin typeface="Aptos"/>
                <a:ea typeface="Aptos"/>
                <a:cs typeface="Aptos"/>
              </a:rPr>
              <a:t>Measure the whole business outcome</a:t>
            </a:r>
          </a:p>
        </p:txBody>
      </p:sp>
      <p:graphicFrame>
        <p:nvGraphicFramePr>
          <p:cNvPr id="2" name="">
            <a:extLst xmlns:a="http://schemas.openxmlformats.org/drawingml/2006/main">
              <a:ext uri="{FF2B5EF4-FFF2-40B4-BE49-F238E27FC236}">
                <a16:creationId xmlns:a16="http://schemas.microsoft.com/office/drawing/2014/main" id="{E67DE8E2-2186-406D-9EA0-01C1E399C080}"/>
              </a:ext>
            </a:extLst>
          </p:cNvPr>
          <p:cNvGraphicFramePr/>
          <p:nvPr/>
        </p:nvGraphicFramePr>
        <p:xfrm>
          <a:off xmlns:a="http://schemas.openxmlformats.org/drawingml/2006/main" x="619125" y="2000250"/>
          <a:ext xmlns:a="http://schemas.openxmlformats.org/drawingml/2006/main" cx="10953750" cy="3333750"/>
        </p:xfrm>
        <a:graphic xmlns:a="http://schemas.openxmlformats.org/drawingml/2006/main">
          <a:graphicData uri="http://schemas.openxmlformats.org/drawingml/2006/table">
            <a:tbl>
              <a:tblPr/>
              <a:tblGrid>
                <a:gridCol w="3651250"/>
                <a:gridCol w="3651250"/>
                <a:gridCol w="3651250"/>
              </a:tblGrid>
              <a:tr h="833438">
                <a:tc>
                  <a:txBody>
                    <a:bodyPr/>
                    <a:lstStyle/>
                    <a:p>
                      <a:r>
                        <a:rPr sz="2025" b="1">
                          <a:solidFill>
                            <a:srgbClr val="E6B65D"/>
                          </a:solidFill>
                          <a:latin typeface="Aptos"/>
                          <a:ea typeface="Aptos"/>
                          <a:cs typeface="Aptos"/>
                        </a:rPr>
                        <a:t>Business result</a:t>
                      </a:r>
                    </a:p>
                  </a:txBody>
                  <a:tcPr marL="91440" marR="91440" marT="45720" marB="45720">
                    <a:lnL w="9525">
                      <a:solidFill>
                        <a:srgbClr val="42566C"/>
                      </a:solidFill>
                      <a:prstDash val="solid"/>
                    </a:lnL>
                    <a:lnR w="9525">
                      <a:solidFill>
                        <a:srgbClr val="42566C"/>
                      </a:solidFill>
                      <a:prstDash val="solid"/>
                    </a:lnR>
                    <a:lnT w="9525">
                      <a:solidFill>
                        <a:srgbClr val="42566C"/>
                      </a:solidFill>
                      <a:prstDash val="solid"/>
                    </a:lnT>
                    <a:lnB w="9525">
                      <a:solidFill>
                        <a:srgbClr val="42566C"/>
                      </a:solidFill>
                      <a:prstDash val="solid"/>
                    </a:lnB>
                    <a:solidFill>
                      <a:srgbClr val="172C43"/>
                    </a:solidFill>
                  </a:tcPr>
                </a:tc>
                <a:tc>
                  <a:txBody>
                    <a:bodyPr/>
                    <a:lstStyle/>
                    <a:p>
                      <a:r>
                        <a:rPr sz="2025" b="1">
                          <a:solidFill>
                            <a:srgbClr val="E6B65D"/>
                          </a:solidFill>
                          <a:latin typeface="Aptos"/>
                          <a:ea typeface="Aptos"/>
                          <a:cs typeface="Aptos"/>
                        </a:rPr>
                        <a:t>Operational quality</a:t>
                      </a:r>
                    </a:p>
                  </a:txBody>
                  <a:tcPr marL="91440" marR="91440" marT="45720" marB="45720">
                    <a:lnR w="9525">
                      <a:solidFill>
                        <a:srgbClr val="42566C"/>
                      </a:solidFill>
                      <a:prstDash val="solid"/>
                    </a:lnR>
                    <a:lnT w="9525">
                      <a:solidFill>
                        <a:srgbClr val="42566C"/>
                      </a:solidFill>
                      <a:prstDash val="solid"/>
                    </a:lnT>
                    <a:lnB w="9525">
                      <a:solidFill>
                        <a:srgbClr val="42566C"/>
                      </a:solidFill>
                      <a:prstDash val="solid"/>
                    </a:lnB>
                    <a:solidFill>
                      <a:srgbClr val="172C43"/>
                    </a:solidFill>
                  </a:tcPr>
                </a:tc>
                <a:tc>
                  <a:txBody>
                    <a:bodyPr/>
                    <a:lstStyle/>
                    <a:p>
                      <a:r>
                        <a:rPr sz="2025" b="1">
                          <a:solidFill>
                            <a:srgbClr val="E6B65D"/>
                          </a:solidFill>
                          <a:latin typeface="Aptos"/>
                          <a:ea typeface="Aptos"/>
                          <a:cs typeface="Aptos"/>
                        </a:rPr>
                        <a:t>Control evidence</a:t>
                      </a:r>
                    </a:p>
                  </a:txBody>
                  <a:tcPr marL="91440" marR="91440" marT="45720" marB="45720">
                    <a:lnR w="9525">
                      <a:solidFill>
                        <a:srgbClr val="42566C"/>
                      </a:solidFill>
                      <a:prstDash val="solid"/>
                    </a:lnR>
                    <a:lnT w="9525">
                      <a:solidFill>
                        <a:srgbClr val="42566C"/>
                      </a:solidFill>
                      <a:prstDash val="solid"/>
                    </a:lnT>
                    <a:lnB w="9525">
                      <a:solidFill>
                        <a:srgbClr val="42566C"/>
                      </a:solidFill>
                      <a:prstDash val="solid"/>
                    </a:lnB>
                    <a:solidFill>
                      <a:srgbClr val="172C43"/>
                    </a:solidFill>
                  </a:tcPr>
                </a:tc>
              </a:tr>
              <a:tr h="833438">
                <a:tc>
                  <a:txBody>
                    <a:bodyPr/>
                    <a:lstStyle/>
                    <a:p>
                      <a:r>
                        <a:rPr sz="1950" b="0">
                          <a:solidFill>
                            <a:srgbClr val="FFFFFF"/>
                          </a:solidFill>
                          <a:latin typeface="Aptos"/>
                          <a:ea typeface="Aptos"/>
                          <a:cs typeface="Aptos"/>
                        </a:rPr>
                        <a:t>Cycle time</a:t>
                      </a:r>
                    </a:p>
                  </a:txBody>
                  <a:tcPr marL="91440" marR="91440" marT="45720" marB="45720">
                    <a:lnL w="9525">
                      <a:solidFill>
                        <a:srgbClr val="42566C"/>
                      </a:solidFill>
                      <a:prstDash val="solid"/>
                    </a:lnL>
                    <a:lnR w="9525">
                      <a:solidFill>
                        <a:srgbClr val="42566C"/>
                      </a:solidFill>
                      <a:prstDash val="solid"/>
                    </a:lnR>
                    <a:lnB w="9525">
                      <a:solidFill>
                        <a:srgbClr val="42566C"/>
                      </a:solidFill>
                      <a:prstDash val="solid"/>
                    </a:lnB>
                    <a:solidFill>
                      <a:srgbClr val="0C192B"/>
                    </a:solidFill>
                  </a:tcPr>
                </a:tc>
                <a:tc>
                  <a:txBody>
                    <a:bodyPr/>
                    <a:lstStyle/>
                    <a:p>
                      <a:r>
                        <a:rPr sz="1950" b="0">
                          <a:solidFill>
                            <a:srgbClr val="FFFFFF"/>
                          </a:solidFill>
                          <a:latin typeface="Aptos"/>
                          <a:ea typeface="Aptos"/>
                          <a:cs typeface="Aptos"/>
                        </a:rPr>
                        <a:t>Accepted output</a:t>
                      </a:r>
                    </a:p>
                  </a:txBody>
                  <a:tcPr marL="91440" marR="91440" marT="45720" marB="45720">
                    <a:lnR w="9525">
                      <a:solidFill>
                        <a:srgbClr val="42566C"/>
                      </a:solidFill>
                      <a:prstDash val="solid"/>
                    </a:lnR>
                    <a:lnB w="9525">
                      <a:solidFill>
                        <a:srgbClr val="42566C"/>
                      </a:solidFill>
                      <a:prstDash val="solid"/>
                    </a:lnB>
                    <a:solidFill>
                      <a:srgbClr val="0C192B"/>
                    </a:solidFill>
                  </a:tcPr>
                </a:tc>
                <a:tc>
                  <a:txBody>
                    <a:bodyPr/>
                    <a:lstStyle/>
                    <a:p>
                      <a:r>
                        <a:rPr sz="1950" b="0">
                          <a:solidFill>
                            <a:srgbClr val="FFFFFF"/>
                          </a:solidFill>
                          <a:latin typeface="Aptos"/>
                          <a:ea typeface="Aptos"/>
                          <a:cs typeface="Aptos"/>
                        </a:rPr>
                        <a:t>Approval records</a:t>
                      </a:r>
                    </a:p>
                  </a:txBody>
                  <a:tcPr marL="91440" marR="91440" marT="45720" marB="45720">
                    <a:lnR w="9525">
                      <a:solidFill>
                        <a:srgbClr val="42566C"/>
                      </a:solidFill>
                      <a:prstDash val="solid"/>
                    </a:lnR>
                    <a:lnB w="9525">
                      <a:solidFill>
                        <a:srgbClr val="42566C"/>
                      </a:solidFill>
                      <a:prstDash val="solid"/>
                    </a:lnB>
                    <a:solidFill>
                      <a:srgbClr val="0C192B"/>
                    </a:solidFill>
                  </a:tcPr>
                </a:tc>
              </a:tr>
              <a:tr h="833438">
                <a:tc>
                  <a:txBody>
                    <a:bodyPr/>
                    <a:lstStyle/>
                    <a:p>
                      <a:r>
                        <a:rPr sz="1950" b="0">
                          <a:solidFill>
                            <a:srgbClr val="FFFFFF"/>
                          </a:solidFill>
                          <a:latin typeface="Aptos"/>
                          <a:ea typeface="Aptos"/>
                          <a:cs typeface="Aptos"/>
                        </a:rPr>
                        <a:t>Cost per outcome</a:t>
                      </a:r>
                    </a:p>
                  </a:txBody>
                  <a:tcPr marL="91440" marR="91440" marT="45720" marB="45720">
                    <a:lnL w="9525">
                      <a:solidFill>
                        <a:srgbClr val="42566C"/>
                      </a:solidFill>
                      <a:prstDash val="solid"/>
                    </a:lnL>
                    <a:lnR w="9525">
                      <a:solidFill>
                        <a:srgbClr val="42566C"/>
                      </a:solidFill>
                      <a:prstDash val="solid"/>
                    </a:lnR>
                    <a:lnB w="9525">
                      <a:solidFill>
                        <a:srgbClr val="42566C"/>
                      </a:solidFill>
                      <a:prstDash val="solid"/>
                    </a:lnB>
                    <a:solidFill>
                      <a:srgbClr val="0C192B"/>
                    </a:solidFill>
                  </a:tcPr>
                </a:tc>
                <a:tc>
                  <a:txBody>
                    <a:bodyPr/>
                    <a:lstStyle/>
                    <a:p>
                      <a:r>
                        <a:rPr sz="1950" b="0">
                          <a:solidFill>
                            <a:srgbClr val="FFFFFF"/>
                          </a:solidFill>
                          <a:latin typeface="Aptos"/>
                          <a:ea typeface="Aptos"/>
                          <a:cs typeface="Aptos"/>
                        </a:rPr>
                        <a:t>Exception rate</a:t>
                      </a:r>
                    </a:p>
                  </a:txBody>
                  <a:tcPr marL="91440" marR="91440" marT="45720" marB="45720">
                    <a:lnR w="9525">
                      <a:solidFill>
                        <a:srgbClr val="42566C"/>
                      </a:solidFill>
                      <a:prstDash val="solid"/>
                    </a:lnR>
                    <a:lnB w="9525">
                      <a:solidFill>
                        <a:srgbClr val="42566C"/>
                      </a:solidFill>
                      <a:prstDash val="solid"/>
                    </a:lnB>
                    <a:solidFill>
                      <a:srgbClr val="0C192B"/>
                    </a:solidFill>
                  </a:tcPr>
                </a:tc>
                <a:tc>
                  <a:txBody>
                    <a:bodyPr/>
                    <a:lstStyle/>
                    <a:p>
                      <a:r>
                        <a:rPr sz="1950" b="0">
                          <a:solidFill>
                            <a:srgbClr val="FFFFFF"/>
                          </a:solidFill>
                          <a:latin typeface="Aptos"/>
                          <a:ea typeface="Aptos"/>
                          <a:cs typeface="Aptos"/>
                        </a:rPr>
                        <a:t>Unauthorized attempts</a:t>
                      </a:r>
                    </a:p>
                  </a:txBody>
                  <a:tcPr marL="91440" marR="91440" marT="45720" marB="45720">
                    <a:lnR w="9525">
                      <a:solidFill>
                        <a:srgbClr val="42566C"/>
                      </a:solidFill>
                      <a:prstDash val="solid"/>
                    </a:lnR>
                    <a:lnB w="9525">
                      <a:solidFill>
                        <a:srgbClr val="42566C"/>
                      </a:solidFill>
                      <a:prstDash val="solid"/>
                    </a:lnB>
                    <a:solidFill>
                      <a:srgbClr val="0C192B"/>
                    </a:solidFill>
                  </a:tcPr>
                </a:tc>
              </a:tr>
              <a:tr h="833438">
                <a:tc>
                  <a:txBody>
                    <a:bodyPr/>
                    <a:lstStyle/>
                    <a:p>
                      <a:r>
                        <a:rPr sz="1950" b="0">
                          <a:solidFill>
                            <a:srgbClr val="FFFFFF"/>
                          </a:solidFill>
                          <a:latin typeface="Aptos"/>
                          <a:ea typeface="Aptos"/>
                          <a:cs typeface="Aptos"/>
                        </a:rPr>
                        <a:t>Realized benefit</a:t>
                      </a:r>
                    </a:p>
                  </a:txBody>
                  <a:tcPr marL="91440" marR="91440" marT="45720" marB="45720">
                    <a:lnL w="9525">
                      <a:solidFill>
                        <a:srgbClr val="42566C"/>
                      </a:solidFill>
                      <a:prstDash val="solid"/>
                    </a:lnL>
                    <a:lnR w="9525">
                      <a:solidFill>
                        <a:srgbClr val="42566C"/>
                      </a:solidFill>
                      <a:prstDash val="solid"/>
                    </a:lnR>
                    <a:lnB w="9525">
                      <a:solidFill>
                        <a:srgbClr val="42566C"/>
                      </a:solidFill>
                      <a:prstDash val="solid"/>
                    </a:lnB>
                    <a:solidFill>
                      <a:srgbClr val="0C192B"/>
                    </a:solidFill>
                  </a:tcPr>
                </a:tc>
                <a:tc>
                  <a:txBody>
                    <a:bodyPr/>
                    <a:lstStyle/>
                    <a:p>
                      <a:r>
                        <a:rPr sz="1950" b="0">
                          <a:solidFill>
                            <a:srgbClr val="FFFFFF"/>
                          </a:solidFill>
                          <a:latin typeface="Aptos"/>
                          <a:ea typeface="Aptos"/>
                          <a:cs typeface="Aptos"/>
                        </a:rPr>
                        <a:t>Review effort</a:t>
                      </a:r>
                    </a:p>
                  </a:txBody>
                  <a:tcPr marL="91440" marR="91440" marT="45720" marB="45720">
                    <a:lnR w="9525">
                      <a:solidFill>
                        <a:srgbClr val="42566C"/>
                      </a:solidFill>
                      <a:prstDash val="solid"/>
                    </a:lnR>
                    <a:lnB w="9525">
                      <a:solidFill>
                        <a:srgbClr val="42566C"/>
                      </a:solidFill>
                      <a:prstDash val="solid"/>
                    </a:lnB>
                    <a:solidFill>
                      <a:srgbClr val="0C192B"/>
                    </a:solidFill>
                  </a:tcPr>
                </a:tc>
                <a:tc>
                  <a:txBody>
                    <a:bodyPr/>
                    <a:lstStyle/>
                    <a:p>
                      <a:r>
                        <a:rPr sz="1950" b="0">
                          <a:solidFill>
                            <a:srgbClr val="FFFFFF"/>
                          </a:solidFill>
                          <a:latin typeface="Aptos"/>
                          <a:ea typeface="Aptos"/>
                          <a:cs typeface="Aptos"/>
                        </a:rPr>
                        <a:t>Duplicate actions</a:t>
                      </a:r>
                    </a:p>
                  </a:txBody>
                  <a:tcPr marL="91440" marR="91440" marT="45720" marB="45720">
                    <a:lnR w="9525">
                      <a:solidFill>
                        <a:srgbClr val="42566C"/>
                      </a:solidFill>
                      <a:prstDash val="solid"/>
                    </a:lnR>
                    <a:lnB w="9525">
                      <a:solidFill>
                        <a:srgbClr val="42566C"/>
                      </a:solidFill>
                      <a:prstDash val="solid"/>
                    </a:lnB>
                    <a:solidFill>
                      <a:srgbClr val="0C192B"/>
                    </a:solidFill>
                  </a:tcPr>
                </a:tc>
              </a:tr>
            </a:tbl>
          </a:graphicData>
        </a:graphic>
      </p:graphicFrame>
      <p:sp>
        <p:nvSpPr>
          <p:cNvPr id="3" name="">
            <a:extLst xmlns:a="http://schemas.openxmlformats.org/drawingml/2006/main">
              <a:ext uri="{FF2B5EF4-FFF2-40B4-BE49-F238E27FC236}">
                <a16:creationId xmlns:a16="http://schemas.microsoft.com/office/drawing/2014/main" id="{08547221-12C1-4D5D-9794-7BA8FCC0EDEA}"/>
              </a:ext>
            </a:extLst>
          </p:cNvPr>
          <p:cNvSpPr>
            <a:spLocks xmlns:a="http://schemas.openxmlformats.org/drawingml/2006/main" noGrp="1"/>
          </p:cNvSpPr>
          <p:nvPr/>
        </p:nvSpPr>
        <p:spPr>
          <a:xfrm xmlns:a="http://schemas.openxmlformats.org/drawingml/2006/main">
            <a:off x="619125" y="5686425"/>
            <a:ext cx="10858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100" b="0">
                <a:solidFill>
                  <a:srgbClr val="42C8C2"/>
                </a:solidFill>
                <a:latin typeface="Aptos"/>
                <a:ea typeface="Aptos"/>
                <a:cs typeface="Aptos"/>
              </a:defRPr>
            </a:defPPr>
          </a:lstStyle>
          <a:p xmlns:a="http://schemas.openxmlformats.org/drawingml/2006/main">
            <a:pPr>
              <a:defRPr sz="2100" b="0">
                <a:solidFill>
                  <a:srgbClr val="42C8C2"/>
                </a:solidFill>
                <a:latin typeface="Aptos"/>
                <a:ea typeface="Aptos"/>
                <a:cs typeface="Aptos"/>
              </a:defRPr>
            </a:pPr>
            <a:r>
              <a:rPr sz="2100" b="0">
                <a:solidFill>
                  <a:srgbClr val="42C8C2"/>
                </a:solidFill>
                <a:latin typeface="Aptos"/>
                <a:ea typeface="Aptos"/>
                <a:cs typeface="Aptos"/>
              </a:rPr>
              <a:t>Baseline first; increase autonomy only when thresholds are met</a:t>
            </a:r>
          </a:p>
        </p:txBody>
      </p:sp>
      <p:sp>
        <p:nvSpPr>
          <p:cNvPr id="4" name="">
            <a:extLst xmlns:a="http://schemas.openxmlformats.org/drawingml/2006/main">
              <a:ext uri="{FF2B5EF4-FFF2-40B4-BE49-F238E27FC236}">
                <a16:creationId xmlns:a16="http://schemas.microsoft.com/office/drawing/2014/main" id="{FC803072-6BC2-4CE3-B7DF-D785B32018FB}"/>
              </a:ext>
            </a:extLst>
          </p:cNvPr>
          <p:cNvSpPr>
            <a:spLocks xmlns:a="http://schemas.openxmlformats.org/drawingml/2006/main" noGrp="1"/>
          </p:cNvSpPr>
          <p:nvPr/>
        </p:nvSpPr>
        <p:spPr>
          <a:xfrm xmlns:a="http://schemas.openxmlformats.org/drawingml/2006/main">
            <a:off x="619125" y="6438900"/>
            <a:ext cx="6191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25" b="0">
                <a:solidFill>
                  <a:srgbClr val="E6B65D"/>
                </a:solidFill>
                <a:latin typeface="Aptos"/>
                <a:ea typeface="Aptos"/>
                <a:cs typeface="Aptos"/>
              </a:defRPr>
            </a:defPPr>
          </a:lstStyle>
          <a:p xmlns:a="http://schemas.openxmlformats.org/drawingml/2006/main">
            <a:pPr>
              <a:defRPr sz="1425" b="0">
                <a:solidFill>
                  <a:srgbClr val="E6B65D"/>
                </a:solidFill>
                <a:latin typeface="Aptos"/>
                <a:ea typeface="Aptos"/>
                <a:cs typeface="Aptos"/>
              </a:defRPr>
            </a:pPr>
            <a:r>
              <a:rPr sz="1425" b="0">
                <a:solidFill>
                  <a:srgbClr val="E6B65D"/>
                </a:solidFill>
                <a:latin typeface="Aptos"/>
                <a:ea typeface="Aptos"/>
                <a:cs typeface="Aptos"/>
              </a:rPr>
              <a:t>ahmad.alshami.website</a:t>
            </a:r>
          </a:p>
        </p:txBody>
      </p:sp>
      <p:sp>
        <p:nvSpPr>
          <p:cNvPr id="5" name="">
            <a:extLst xmlns:a="http://schemas.openxmlformats.org/drawingml/2006/main">
              <a:ext uri="{FF2B5EF4-FFF2-40B4-BE49-F238E27FC236}">
                <a16:creationId xmlns:a16="http://schemas.microsoft.com/office/drawing/2014/main" id="{36B94346-CC88-411B-AB84-C8991732AF34}"/>
              </a:ext>
            </a:extLst>
          </p:cNvPr>
          <p:cNvSpPr>
            <a:spLocks xmlns:a="http://schemas.openxmlformats.org/drawingml/2006/main" noGrp="1"/>
          </p:cNvSpPr>
          <p:nvPr/>
        </p:nvSpPr>
        <p:spPr>
          <a:xfrm xmlns:a="http://schemas.openxmlformats.org/drawingml/2006/main">
            <a:off x="10715625" y="6438900"/>
            <a:ext cx="9525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25" b="0">
                <a:solidFill>
                  <a:srgbClr val="CBD8E6"/>
                </a:solidFill>
                <a:latin typeface="Aptos"/>
                <a:ea typeface="Aptos"/>
                <a:cs typeface="Aptos"/>
              </a:defRPr>
            </a:defPPr>
          </a:lstStyle>
          <a:p xmlns:a="http://schemas.openxmlformats.org/drawingml/2006/main">
            <a:pPr>
              <a:defRPr sz="1425" b="0">
                <a:solidFill>
                  <a:srgbClr val="CBD8E6"/>
                </a:solidFill>
                <a:latin typeface="Aptos"/>
                <a:ea typeface="Aptos"/>
                <a:cs typeface="Aptos"/>
              </a:defRPr>
            </a:pPr>
            <a:r>
              <a:rPr sz="1425" b="0">
                <a:solidFill>
                  <a:srgbClr val="CBD8E6"/>
                </a:solidFill>
                <a:latin typeface="Aptos"/>
                <a:ea typeface="Aptos"/>
                <a:cs typeface="Aptos"/>
              </a:rPr>
              <a:t>8 / 9</a:t>
            </a:r>
          </a:p>
        </p:txBody>
      </p:sp>
    </p:spTree>
    <p:extLst>
      <p:ext uri="{BB962C8B-B14F-4D97-AF65-F5344CB8AC3E}">
        <p14:creationId xmlns:p14="http://schemas.microsoft.com/office/powerpoint/2010/main" val="732329474"/>
      </p:ext>
    </p:extLst>
  </p:cSld>
</p:sld>
</file>

<file path=ppt/slides/slide9.xml><?xml version="1.0" encoding="utf-8"?>
<p:sld xmlns:p="http://schemas.openxmlformats.org/presentationml/2006/main">
  <p:cSld>
    <p:bg>
      <p:bgPr>
        <a:solidFill xmlns:a="http://schemas.openxmlformats.org/drawingml/2006/main">
          <a:srgbClr val="0C192B"/>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D924ED73-698D-44C5-9E29-6683D34D9AD5}"/>
              </a:ext>
            </a:extLst>
          </p:cNvPr>
          <p:cNvPicPr>
            <a:picLocks xmlns:a="http://schemas.openxmlformats.org/drawingml/2006/main" noChangeAspect="1"/>
          </p:cNvPicPr>
          <p:nvPr/>
        </p:nvPicPr>
        <p:blipFill>
          <a:blip xmlns:r="http://schemas.openxmlformats.org/officeDocument/2006/relationships" xmlns:a="http://schemas.openxmlformats.org/drawingml/2006/main" r:embed="Rc2405801bb7a4199"/>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820D8891-0B22-437D-A271-799E3406E626}"/>
              </a:ext>
            </a:extLst>
          </p:cNvPr>
          <p:cNvSpPr>
            <a:spLocks xmlns:a="http://schemas.openxmlformats.org/drawingml/2006/main" noGrp="1"/>
          </p:cNvSpPr>
          <p:nvPr/>
        </p:nvSpPr>
        <p:spPr>
          <a:xfrm xmlns:a="http://schemas.openxmlformats.org/drawingml/2006/main">
            <a:off x="619125" y="552450"/>
            <a:ext cx="10953750" cy="952500"/>
          </a:xfrm>
          <a:prstGeom xmlns:a="http://schemas.openxmlformats.org/drawingml/2006/main" prst="rect">
            <a:avLst/>
          </a:prstGeom>
          <a:solidFill xmlns:a="http://schemas.openxmlformats.org/drawingml/2006/main">
            <a:srgbClr val="0C192B"/>
          </a:solidFill>
          <a:ln xmlns:a="http://schemas.openxmlformats.org/drawingml/2006/main" w="0">
            <a:noFill/>
          </a:ln>
        </p:spPr>
        <p:txBody>
          <a:bodyPr xmlns:a="http://schemas.openxmlformats.org/drawingml/2006/main" lIns="0" tIns="0" rIns="0" bIns="0"/>
          <a:lstStyle xmlns:a="http://schemas.openxmlformats.org/drawingml/2006/main">
            <a:defPPr>
              <a:defRPr sz="3450" b="1">
                <a:solidFill>
                  <a:srgbClr val="FFFFFF"/>
                </a:solidFill>
                <a:latin typeface="Aptos"/>
                <a:ea typeface="Aptos"/>
                <a:cs typeface="Aptos"/>
              </a:defRPr>
            </a:defPPr>
          </a:lstStyle>
          <a:p xmlns:a="http://schemas.openxmlformats.org/drawingml/2006/main">
            <a:pPr>
              <a:defRPr sz="3450" b="1">
                <a:solidFill>
                  <a:srgbClr val="FFFFFF"/>
                </a:solidFill>
                <a:latin typeface="Aptos"/>
                <a:ea typeface="Aptos"/>
                <a:cs typeface="Aptos"/>
              </a:defRPr>
            </a:pPr>
            <a:r>
              <a:rPr sz="3450" b="1">
                <a:solidFill>
                  <a:srgbClr val="FFFFFF"/>
                </a:solidFill>
                <a:latin typeface="Aptos"/>
                <a:ea typeface="Aptos"/>
                <a:cs typeface="Aptos"/>
              </a:rPr>
              <a:t>Your first controlled workflow</a:t>
            </a:r>
          </a:p>
        </p:txBody>
      </p:sp>
      <p:sp>
        <p:nvSpPr>
          <p:cNvPr id="3" name="">
            <a:extLst xmlns:a="http://schemas.openxmlformats.org/drawingml/2006/main">
              <a:ext uri="{FF2B5EF4-FFF2-40B4-BE49-F238E27FC236}">
                <a16:creationId xmlns:a16="http://schemas.microsoft.com/office/drawing/2014/main" id="{E1A18FE3-EDB8-4CBB-B8FD-B150283469DD}"/>
              </a:ext>
            </a:extLst>
          </p:cNvPr>
          <p:cNvSpPr>
            <a:spLocks xmlns:a="http://schemas.openxmlformats.org/drawingml/2006/main" noGrp="1"/>
          </p:cNvSpPr>
          <p:nvPr/>
        </p:nvSpPr>
        <p:spPr>
          <a:xfrm xmlns:a="http://schemas.openxmlformats.org/drawingml/2006/main">
            <a:off x="619125" y="1952625"/>
            <a:ext cx="4667250" cy="3238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250" b="0">
                <a:solidFill>
                  <a:srgbClr val="FFFFFF"/>
                </a:solidFill>
                <a:latin typeface="Aptos"/>
                <a:ea typeface="Aptos"/>
                <a:cs typeface="Aptos"/>
              </a:defRPr>
            </a:defPPr>
          </a:lstStyle>
          <a:p xmlns:a="http://schemas.openxmlformats.org/drawingml/2006/main">
            <a:pPr>
              <a:defRPr sz="2250" b="0">
                <a:solidFill>
                  <a:srgbClr val="FFFFFF"/>
                </a:solidFill>
                <a:latin typeface="Aptos"/>
                <a:ea typeface="Aptos"/>
                <a:cs typeface="Aptos"/>
              </a:defRPr>
            </a:pPr>
            <a:r>
              <a:rPr sz="2250" b="0">
                <a:solidFill>
                  <a:srgbClr val="FFFFFF"/>
                </a:solidFill>
                <a:latin typeface="Aptos"/>
                <a:ea typeface="Aptos"/>
                <a:cs typeface="Aptos"/>
              </a:rPr>
              <a:t>1  Select one outcome</a:t>
            </a:r>
          </a:p>
          <a:p xmlns:a="http://schemas.openxmlformats.org/drawingml/2006/main">
            <a:pPr>
              <a:defRPr sz="2250" b="0">
                <a:solidFill>
                  <a:srgbClr val="FFFFFF"/>
                </a:solidFill>
                <a:latin typeface="Aptos"/>
                <a:ea typeface="Aptos"/>
                <a:cs typeface="Aptos"/>
              </a:defRPr>
            </a:pPr>
            <a:r>
              <a:rPr sz="2250" b="0">
                <a:solidFill>
                  <a:srgbClr val="FFFFFF"/>
                </a:solidFill>
                <a:latin typeface="Aptos"/>
                <a:ea typeface="Aptos"/>
                <a:cs typeface="Aptos"/>
              </a:rPr>
              <a:t>2  Map decisions and systems</a:t>
            </a:r>
          </a:p>
          <a:p xmlns:a="http://schemas.openxmlformats.org/drawingml/2006/main">
            <a:pPr>
              <a:defRPr sz="2250" b="0">
                <a:solidFill>
                  <a:srgbClr val="FFFFFF"/>
                </a:solidFill>
                <a:latin typeface="Aptos"/>
                <a:ea typeface="Aptos"/>
                <a:cs typeface="Aptos"/>
              </a:defRPr>
            </a:pPr>
            <a:r>
              <a:rPr sz="2250" b="0">
                <a:solidFill>
                  <a:srgbClr val="FFFFFF"/>
                </a:solidFill>
                <a:latin typeface="Aptos"/>
                <a:ea typeface="Aptos"/>
                <a:cs typeface="Aptos"/>
              </a:rPr>
              <a:t>3  Configure scoped controls</a:t>
            </a:r>
          </a:p>
          <a:p xmlns:a="http://schemas.openxmlformats.org/drawingml/2006/main">
            <a:pPr>
              <a:defRPr sz="2250" b="0">
                <a:solidFill>
                  <a:srgbClr val="FFFFFF"/>
                </a:solidFill>
                <a:latin typeface="Aptos"/>
                <a:ea typeface="Aptos"/>
                <a:cs typeface="Aptos"/>
              </a:defRPr>
            </a:pPr>
            <a:r>
              <a:rPr sz="2250" b="0">
                <a:solidFill>
                  <a:srgbClr val="FFFFFF"/>
                </a:solidFill>
                <a:latin typeface="Aptos"/>
                <a:ea typeface="Aptos"/>
                <a:cs typeface="Aptos"/>
              </a:rPr>
              <a:t>4  Test failure and recovery</a:t>
            </a:r>
          </a:p>
          <a:p xmlns:a="http://schemas.openxmlformats.org/drawingml/2006/main">
            <a:pPr>
              <a:defRPr sz="2250" b="0">
                <a:solidFill>
                  <a:srgbClr val="FFFFFF"/>
                </a:solidFill>
                <a:latin typeface="Aptos"/>
                <a:ea typeface="Aptos"/>
                <a:cs typeface="Aptos"/>
              </a:defRPr>
            </a:pPr>
            <a:r>
              <a:rPr sz="2250" b="0">
                <a:solidFill>
                  <a:srgbClr val="FFFFFF"/>
                </a:solidFill>
                <a:latin typeface="Aptos"/>
                <a:ea typeface="Aptos"/>
                <a:cs typeface="Aptos"/>
              </a:rPr>
              <a:t>5  Review before expanding</a:t>
            </a:r>
          </a:p>
        </p:txBody>
      </p:sp>
      <p:sp>
        <p:nvSpPr>
          <p:cNvPr id="4" name="">
            <a:extLst xmlns:a="http://schemas.openxmlformats.org/drawingml/2006/main">
              <a:ext uri="{FF2B5EF4-FFF2-40B4-BE49-F238E27FC236}">
                <a16:creationId xmlns:a16="http://schemas.microsoft.com/office/drawing/2014/main" id="{F9B9D400-A91B-433F-82EF-A99DFD80CC8E}"/>
              </a:ext>
            </a:extLst>
          </p:cNvPr>
          <p:cNvSpPr>
            <a:spLocks xmlns:a="http://schemas.openxmlformats.org/drawingml/2006/main" noGrp="1"/>
          </p:cNvSpPr>
          <p:nvPr/>
        </p:nvSpPr>
        <p:spPr>
          <a:xfrm xmlns:a="http://schemas.openxmlformats.org/drawingml/2006/main">
            <a:off x="619125" y="5667375"/>
            <a:ext cx="8382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950" b="0">
                <a:solidFill>
                  <a:srgbClr val="E6B65D"/>
                </a:solidFill>
                <a:latin typeface="Aptos"/>
                <a:ea typeface="Aptos"/>
                <a:cs typeface="Aptos"/>
              </a:defRPr>
            </a:defPPr>
          </a:lstStyle>
          <a:p xmlns:a="http://schemas.openxmlformats.org/drawingml/2006/main">
            <a:pPr>
              <a:defRPr sz="1950" b="0">
                <a:solidFill>
                  <a:srgbClr val="E6B65D"/>
                </a:solidFill>
                <a:latin typeface="Aptos"/>
                <a:ea typeface="Aptos"/>
                <a:cs typeface="Aptos"/>
              </a:defRPr>
            </a:pPr>
            <a:r>
              <a:rPr sz="1950" b="0">
                <a:solidFill>
                  <a:srgbClr val="E6B65D"/>
                </a:solidFill>
                <a:latin typeface="Aptos"/>
                <a:ea typeface="Aptos"/>
                <a:cs typeface="Aptos"/>
              </a:rPr>
              <a:t>Read the article and download the slides</a:t>
            </a:r>
          </a:p>
        </p:txBody>
      </p:sp>
      <p:sp>
        <p:nvSpPr>
          <p:cNvPr id="5" name="">
            <a:extLst xmlns:a="http://schemas.openxmlformats.org/drawingml/2006/main">
              <a:ext uri="{FF2B5EF4-FFF2-40B4-BE49-F238E27FC236}">
                <a16:creationId xmlns:a16="http://schemas.microsoft.com/office/drawing/2014/main" id="{12D18C74-77BE-4974-8B7B-DD1E88C194FB}"/>
              </a:ext>
            </a:extLst>
          </p:cNvPr>
          <p:cNvSpPr>
            <a:spLocks xmlns:a="http://schemas.openxmlformats.org/drawingml/2006/main" noGrp="1"/>
          </p:cNvSpPr>
          <p:nvPr/>
        </p:nvSpPr>
        <p:spPr>
          <a:xfrm xmlns:a="http://schemas.openxmlformats.org/drawingml/2006/main">
            <a:off x="619125" y="6438900"/>
            <a:ext cx="6191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25" b="0">
                <a:solidFill>
                  <a:srgbClr val="E6B65D"/>
                </a:solidFill>
                <a:latin typeface="Aptos"/>
                <a:ea typeface="Aptos"/>
                <a:cs typeface="Aptos"/>
              </a:defRPr>
            </a:defPPr>
          </a:lstStyle>
          <a:p xmlns:a="http://schemas.openxmlformats.org/drawingml/2006/main">
            <a:pPr>
              <a:defRPr sz="1425" b="0">
                <a:solidFill>
                  <a:srgbClr val="E6B65D"/>
                </a:solidFill>
                <a:latin typeface="Aptos"/>
                <a:ea typeface="Aptos"/>
                <a:cs typeface="Aptos"/>
              </a:defRPr>
            </a:pPr>
            <a:r>
              <a:rPr sz="1425" b="0">
                <a:solidFill>
                  <a:srgbClr val="E6B65D"/>
                </a:solidFill>
                <a:latin typeface="Aptos"/>
                <a:ea typeface="Aptos"/>
                <a:cs typeface="Aptos"/>
              </a:rPr>
              <a:t>ahmad.alshami.website</a:t>
            </a:r>
          </a:p>
        </p:txBody>
      </p:sp>
      <p:sp>
        <p:nvSpPr>
          <p:cNvPr id="6" name="">
            <a:extLst xmlns:a="http://schemas.openxmlformats.org/drawingml/2006/main">
              <a:ext uri="{FF2B5EF4-FFF2-40B4-BE49-F238E27FC236}">
                <a16:creationId xmlns:a16="http://schemas.microsoft.com/office/drawing/2014/main" id="{10079FED-8576-4A1E-A8B1-57EADA458B4A}"/>
              </a:ext>
            </a:extLst>
          </p:cNvPr>
          <p:cNvSpPr>
            <a:spLocks xmlns:a="http://schemas.openxmlformats.org/drawingml/2006/main" noGrp="1"/>
          </p:cNvSpPr>
          <p:nvPr/>
        </p:nvSpPr>
        <p:spPr>
          <a:xfrm xmlns:a="http://schemas.openxmlformats.org/drawingml/2006/main">
            <a:off x="10715625" y="6438900"/>
            <a:ext cx="9525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25" b="0">
                <a:solidFill>
                  <a:srgbClr val="CBD8E6"/>
                </a:solidFill>
                <a:latin typeface="Aptos"/>
                <a:ea typeface="Aptos"/>
                <a:cs typeface="Aptos"/>
              </a:defRPr>
            </a:defPPr>
          </a:lstStyle>
          <a:p xmlns:a="http://schemas.openxmlformats.org/drawingml/2006/main">
            <a:pPr>
              <a:defRPr sz="1425" b="0">
                <a:solidFill>
                  <a:srgbClr val="CBD8E6"/>
                </a:solidFill>
                <a:latin typeface="Aptos"/>
                <a:ea typeface="Aptos"/>
                <a:cs typeface="Aptos"/>
              </a:defRPr>
            </a:pPr>
            <a:r>
              <a:rPr sz="1425" b="0">
                <a:solidFill>
                  <a:srgbClr val="CBD8E6"/>
                </a:solidFill>
                <a:latin typeface="Aptos"/>
                <a:ea typeface="Aptos"/>
                <a:cs typeface="Aptos"/>
              </a:rPr>
              <a:t>9 / 9</a:t>
            </a:r>
          </a:p>
        </p:txBody>
      </p:sp>
    </p:spTree>
    <p:extLst>
      <p:ext uri="{BB962C8B-B14F-4D97-AF65-F5344CB8AC3E}">
        <p14:creationId xmlns:p14="http://schemas.microsoft.com/office/powerpoint/2010/main" val="467063488"/>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2026-10-13T17:15:40.1060000Z</dcterms:created>
  <dcterms:modified xsi:type="dcterms:W3CDTF">2026-10-13T17:15:40.1060000Z</dcterms:modified>
</coreProperties>
</file>