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6fdb989eec64f4b" /><Relationship Type="http://schemas.openxmlformats.org/officeDocument/2006/relationships/extended-properties" Target="/docProps/app.xml" Id="R280b8b49a2bd42e7" /><Relationship Type="http://schemas.openxmlformats.org/officeDocument/2006/relationships/officeDocument" Target="/ppt/presentation.xml" Id="R51efa4b965ac436d" /></Relationships>
</file>

<file path=ppt/presentation.xml><?xml version="1.0" encoding="utf-8"?>
<p:presentation xmlns:p="http://schemas.openxmlformats.org/presentationml/2006/main">
  <p:sldMasterIdLst>
    <p:sldMasterId xmlns:r="http://schemas.openxmlformats.org/officeDocument/2006/relationships" id="2147483648" r:id="R9d4d36d661664e34"/>
  </p:sldMasterIdLst>
  <p:notesMasterIdLst>
    <p:notesMasterId xmlns:r="http://schemas.openxmlformats.org/officeDocument/2006/relationships" r:id="Rc8c656d1aaa94ad7"/>
  </p:notesMasterIdLst>
  <p:sldIdLst>
    <p:sldId xmlns:r="http://schemas.openxmlformats.org/officeDocument/2006/relationships" id="256" r:id="Rfe5f9e76af314cd1"/>
    <p:sldId xmlns:r="http://schemas.openxmlformats.org/officeDocument/2006/relationships" id="257" r:id="Rfaf5a999b1a548fc"/>
    <p:sldId xmlns:r="http://schemas.openxmlformats.org/officeDocument/2006/relationships" id="258" r:id="Red7be80acda84721"/>
    <p:sldId xmlns:r="http://schemas.openxmlformats.org/officeDocument/2006/relationships" id="259" r:id="R7e726b2acac74bb7"/>
    <p:sldId xmlns:r="http://schemas.openxmlformats.org/officeDocument/2006/relationships" id="260" r:id="R72b1aea4ee6a430f"/>
    <p:sldId xmlns:r="http://schemas.openxmlformats.org/officeDocument/2006/relationships" id="261" r:id="R0c336f6fd36749c6"/>
    <p:sldId xmlns:r="http://schemas.openxmlformats.org/officeDocument/2006/relationships" id="262" r:id="Rf7e9c5a39e414e27"/>
    <p:sldId xmlns:r="http://schemas.openxmlformats.org/officeDocument/2006/relationships" id="263" r:id="R34c2c5f8f8e74d67"/>
    <p:sldId xmlns:r="http://schemas.openxmlformats.org/officeDocument/2006/relationships" id="264" r:id="R26e24ae6d8b34dc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f89d4104d95401e" /><Relationship Type="http://schemas.openxmlformats.org/officeDocument/2006/relationships/slideMaster" Target="/ppt/slideMasters/slideMaster1.xml" Id="R9d4d36d661664e34" /><Relationship Type="http://schemas.openxmlformats.org/officeDocument/2006/relationships/notesMaster" Target="/ppt/notesMasters/notesMaster1.xml" Id="Rc8c656d1aaa94ad7" /><Relationship Type="http://schemas.openxmlformats.org/officeDocument/2006/relationships/presProps" Target="/ppt/presProps.xml" Id="R6a7984c86f1c4abd" /><Relationship Type="http://schemas.openxmlformats.org/officeDocument/2006/relationships/tableStyles" Target="/ppt/tableStyles.xml" Id="Rab8e447aa19f4c28" /><Relationship Type="http://schemas.openxmlformats.org/officeDocument/2006/relationships/slide" Target="/ppt/slides/slide1.xml" Id="Rfe5f9e76af314cd1" /><Relationship Type="http://schemas.openxmlformats.org/officeDocument/2006/relationships/slide" Target="/ppt/slides/slide2.xml" Id="Rfaf5a999b1a548fc" /><Relationship Type="http://schemas.openxmlformats.org/officeDocument/2006/relationships/slide" Target="/ppt/slides/slide3.xml" Id="Red7be80acda84721" /><Relationship Type="http://schemas.openxmlformats.org/officeDocument/2006/relationships/slide" Target="/ppt/slides/slide4.xml" Id="R7e726b2acac74bb7" /><Relationship Type="http://schemas.openxmlformats.org/officeDocument/2006/relationships/slide" Target="/ppt/slides/slide5.xml" Id="R72b1aea4ee6a430f" /><Relationship Type="http://schemas.openxmlformats.org/officeDocument/2006/relationships/slide" Target="/ppt/slides/slide6.xml" Id="R0c336f6fd36749c6" /><Relationship Type="http://schemas.openxmlformats.org/officeDocument/2006/relationships/slide" Target="/ppt/slides/slide7.xml" Id="Rf7e9c5a39e414e27" /><Relationship Type="http://schemas.openxmlformats.org/officeDocument/2006/relationships/slide" Target="/ppt/slides/slide8.xml" Id="R34c2c5f8f8e74d67" /><Relationship Type="http://schemas.openxmlformats.org/officeDocument/2006/relationships/slide" Target="/ppt/slides/slide9.xml" Id="R26e24ae6d8b34dc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4827b887d884d4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c21bed89cf246d5" /><Relationship Type="http://schemas.openxmlformats.org/officeDocument/2006/relationships/notesMaster" Target="/ppt/notesMasters/notesMaster1.xml" Id="R5c51aae9c4f741c7" /></Relationships>
</file>

<file path=ppt/notesSlides/_rels/notesSlide2.xml.rels>&#65279;<?xml version="1.0" encoding="utf-8"?><Relationships xmlns="http://schemas.openxmlformats.org/package/2006/relationships"><Relationship Type="http://schemas.openxmlformats.org/officeDocument/2006/relationships/slide" Target="/ppt/slides/slide2.xml" Id="Rc36d5b38f37b40b8" /><Relationship Type="http://schemas.openxmlformats.org/officeDocument/2006/relationships/notesMaster" Target="/ppt/notesMasters/notesMaster1.xml" Id="Rae65e8b1fcc54af6" /></Relationships>
</file>

<file path=ppt/notesSlides/_rels/notesSlide3.xml.rels>&#65279;<?xml version="1.0" encoding="utf-8"?><Relationships xmlns="http://schemas.openxmlformats.org/package/2006/relationships"><Relationship Type="http://schemas.openxmlformats.org/officeDocument/2006/relationships/slide" Target="/ppt/slides/slide3.xml" Id="R5f01cda6f6d44ba5" /><Relationship Type="http://schemas.openxmlformats.org/officeDocument/2006/relationships/notesMaster" Target="/ppt/notesMasters/notesMaster1.xml" Id="Reaafd946af2343e8" /></Relationships>
</file>

<file path=ppt/notesSlides/_rels/notesSlide4.xml.rels>&#65279;<?xml version="1.0" encoding="utf-8"?><Relationships xmlns="http://schemas.openxmlformats.org/package/2006/relationships"><Relationship Type="http://schemas.openxmlformats.org/officeDocument/2006/relationships/slide" Target="/ppt/slides/slide4.xml" Id="Rac9b5d0c28a84f9d" /><Relationship Type="http://schemas.openxmlformats.org/officeDocument/2006/relationships/notesMaster" Target="/ppt/notesMasters/notesMaster1.xml" Id="R352794addf9a4f17" /></Relationships>
</file>

<file path=ppt/notesSlides/_rels/notesSlide5.xml.rels>&#65279;<?xml version="1.0" encoding="utf-8"?><Relationships xmlns="http://schemas.openxmlformats.org/package/2006/relationships"><Relationship Type="http://schemas.openxmlformats.org/officeDocument/2006/relationships/slide" Target="/ppt/slides/slide5.xml" Id="Rec7d7c28fe4448ba" /><Relationship Type="http://schemas.openxmlformats.org/officeDocument/2006/relationships/notesMaster" Target="/ppt/notesMasters/notesMaster1.xml" Id="R44f3d66f447240ae" /></Relationships>
</file>

<file path=ppt/notesSlides/_rels/notesSlide6.xml.rels>&#65279;<?xml version="1.0" encoding="utf-8"?><Relationships xmlns="http://schemas.openxmlformats.org/package/2006/relationships"><Relationship Type="http://schemas.openxmlformats.org/officeDocument/2006/relationships/slide" Target="/ppt/slides/slide6.xml" Id="Rf97e8c7e93ca41ae" /><Relationship Type="http://schemas.openxmlformats.org/officeDocument/2006/relationships/notesMaster" Target="/ppt/notesMasters/notesMaster1.xml" Id="R3f19f86ac9ae4ed3" /></Relationships>
</file>

<file path=ppt/notesSlides/_rels/notesSlide7.xml.rels>&#65279;<?xml version="1.0" encoding="utf-8"?><Relationships xmlns="http://schemas.openxmlformats.org/package/2006/relationships"><Relationship Type="http://schemas.openxmlformats.org/officeDocument/2006/relationships/slide" Target="/ppt/slides/slide7.xml" Id="Re8408697089e4d00" /><Relationship Type="http://schemas.openxmlformats.org/officeDocument/2006/relationships/notesMaster" Target="/ppt/notesMasters/notesMaster1.xml" Id="Rfed1d2dcbd184da4" /></Relationships>
</file>

<file path=ppt/notesSlides/_rels/notesSlide8.xml.rels>&#65279;<?xml version="1.0" encoding="utf-8"?><Relationships xmlns="http://schemas.openxmlformats.org/package/2006/relationships"><Relationship Type="http://schemas.openxmlformats.org/officeDocument/2006/relationships/slide" Target="/ppt/slides/slide8.xml" Id="R6179807f34384902" /><Relationship Type="http://schemas.openxmlformats.org/officeDocument/2006/relationships/notesMaster" Target="/ppt/notesMasters/notesMaster1.xml" Id="R9133c305caaf43c7" /></Relationships>
</file>

<file path=ppt/notesSlides/_rels/notesSlide9.xml.rels>&#65279;<?xml version="1.0" encoding="utf-8"?><Relationships xmlns="http://schemas.openxmlformats.org/package/2006/relationships"><Relationship Type="http://schemas.openxmlformats.org/officeDocument/2006/relationships/slide" Target="/ppt/slides/slide9.xml" Id="R9b63cb145eab4406" /><Relationship Type="http://schemas.openxmlformats.org/officeDocument/2006/relationships/notesMaster" Target="/ppt/notesMasters/notesMaster1.xml" Id="R82e983c063e047e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How ready is your enterprise for AI agents? I am Ahmad Al Shami. In this short presentation, we will use Microsoft’s maturity model to connect AI ambition with the capabilities needed for dependable business execution.</a:t>
            </a:r>
          </a:p>
          <a:p xmlns:a="http://schemas.openxmlformats.org/drawingml/2006/main">
            <a:r>
              <a:t/>
            </a:r>
          </a:p>
          <a:p xmlns:a="http://schemas.openxmlformats.org/drawingml/2006/main">
            <a:r>
              <a:t>Source: https://learn.microsoft.com/en-us/agents/adoption-maturity-model/</a:t>
            </a:r>
          </a:p>
          <a:p xmlns:a="http://schemas.openxmlformats.org/drawingml/2006/main">
            <a:r>
              <a:t>Accessed 10 October 2026. Independent educational interpretation. No Microsoft endorsement. Illustrative examples and proposed roadmap are Ahmad’s recommendations. AI-generated visuals.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Microsoft describes five maturity levels: Initial, Repeatable, Defined, Capable, and Efficient. Progress means moving from experiments to coordinated operations and continuous improvement. Each step needs evidence that the organization can support the added responsibility.</a:t>
            </a:r>
          </a:p>
          <a:p xmlns:a="http://schemas.openxmlformats.org/drawingml/2006/main">
            <a:r>
              <a:t/>
            </a:r>
          </a:p>
          <a:p xmlns:a="http://schemas.openxmlformats.org/drawingml/2006/main">
            <a:r>
              <a:t>Source: https://learn.microsoft.com/en-us/agents/adoption-maturity-model/</a:t>
            </a:r>
          </a:p>
          <a:p xmlns:a="http://schemas.openxmlformats.org/drawingml/2006/main">
            <a:r>
              <a:t>Accessed 10 October 2026. Independent educational interpretation. No Microsoft endorsement. Illustrative examples and proposed roadmap are Ahmad’s recommendations. AI-generated visuals.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Assess five pillars separately: strategy and experience, business strategy, governance and security, technology and data, and organization and culture. A strong technology platform can still depend on weak processes or unprepared teams. Responsible AI belongs throughout.</a:t>
            </a:r>
          </a:p>
          <a:p xmlns:a="http://schemas.openxmlformats.org/drawingml/2006/main">
            <a:r>
              <a:t/>
            </a:r>
          </a:p>
          <a:p xmlns:a="http://schemas.openxmlformats.org/drawingml/2006/main">
            <a:r>
              <a:t>Source: https://learn.microsoft.com/en-us/agents/adoption-maturity-model/</a:t>
            </a:r>
          </a:p>
          <a:p xmlns:a="http://schemas.openxmlformats.org/drawingml/2006/main">
            <a:r>
              <a:t>Accessed 10 October 2026. Independent educational interpretation. No Microsoft endorsement. Illustrative examples and proposed roadmap are Ahmad’s recommendations. AI-generated visuals.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fictional assessment shows why a single average can mislead. Technology is relatively advanced, while process redesign and team readiness lag behind. The next investment should address those constraints before expanding agent authority. Your actual assessment requires evidence.</a:t>
            </a:r>
          </a:p>
          <a:p xmlns:a="http://schemas.openxmlformats.org/drawingml/2006/main">
            <a:r>
              <a:t/>
            </a:r>
          </a:p>
          <a:p xmlns:a="http://schemas.openxmlformats.org/drawingml/2006/main">
            <a:r>
              <a:t>Source: https://learn.microsoft.com/en-us/agents/adoption-maturity-model/maturity-model-how-to-use</a:t>
            </a:r>
          </a:p>
          <a:p xmlns:a="http://schemas.openxmlformats.org/drawingml/2006/main">
            <a:r>
              <a:t>Accessed 10 October 2026. Independent educational interpretation. No Microsoft endorsement. Illustrative examples and proposed roadmap are Ahmad’s recommendations. AI-generated visuals.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Consider a purchase request. The agent gathers approved information and prepares a recommendation. A person approves the business decision. The workflow then executes through an authorized integration and records the outcome. This is an illustrative design, not a client result.</a:t>
            </a:r>
          </a:p>
          <a:p xmlns:a="http://schemas.openxmlformats.org/drawingml/2006/main">
            <a:r>
              <a:t/>
            </a:r>
          </a:p>
          <a:p xmlns:a="http://schemas.openxmlformats.org/drawingml/2006/main">
            <a:r>
              <a:t>Source: https://learn.microsoft.com/en-us/agents/adoption-maturity-model/maturity-model-business-process</a:t>
            </a:r>
          </a:p>
          <a:p xmlns:a="http://schemas.openxmlformats.org/drawingml/2006/main">
            <a:r>
              <a:t>Accessed 10 October 2026. Independent educational interpretation. No Microsoft endorsement. Illustrative examples and proposed roadmap are Ahmad’s recommendations. AI-generated visuals.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Increasing autonomy requires explicit boundaries. Give each agent an owner, restrict its access, and define when a person must approve or intervene. Keep execution records, monitor failures, and prepare recovery procedures before the workflow becomes operationally important.</a:t>
            </a:r>
          </a:p>
          <a:p xmlns:a="http://schemas.openxmlformats.org/drawingml/2006/main">
            <a:r>
              <a:t/>
            </a:r>
          </a:p>
          <a:p xmlns:a="http://schemas.openxmlformats.org/drawingml/2006/main">
            <a:r>
              <a:t>Source: https://learn.microsoft.com/en-us/agents/adoption-maturity-model/maturity-model-security-governance</a:t>
            </a:r>
          </a:p>
          <a:p xmlns:a="http://schemas.openxmlformats.org/drawingml/2006/main">
            <a:r>
              <a:t>Accessed 10 October 2026. Independent educational interpretation. No Microsoft endorsement. Illustrative examples and proposed roadmap are Ahmad’s recommendations. AI-generated visuals.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My suggested ninety-day plan begins with assessment and workflow selection. Next, build a bounded pilot with approval controls and realistic evaluations. Finally, review quality, cost, and adoption before deciding whether to expand. The timetable depends on your environment.</a:t>
            </a:r>
          </a:p>
          <a:p xmlns:a="http://schemas.openxmlformats.org/drawingml/2006/main">
            <a:r>
              <a:t/>
            </a:r>
          </a:p>
          <a:p xmlns:a="http://schemas.openxmlformats.org/drawingml/2006/main">
            <a:r>
              <a:t>Source: https://learn.microsoft.com/en-us/agents/adoption-maturity-model/maturity-model-how-to-use</a:t>
            </a:r>
          </a:p>
          <a:p xmlns:a="http://schemas.openxmlformats.org/drawingml/2006/main">
            <a:r>
              <a:t>Accessed 10 October 2026. Independent educational interpretation. No Microsoft endorsement. Illustrative examples and proposed roadmap are Ahmad’s recommendations. AI-generated visuals.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the whole workflow. Track completion quality, review effort, cycle time, failures, and cost per completed task. Compare against the original process. Successful adoption means useful work with manageable risk, rather than simply producing more agent interactions.</a:t>
            </a:r>
          </a:p>
          <a:p xmlns:a="http://schemas.openxmlformats.org/drawingml/2006/main">
            <a:r>
              <a:t/>
            </a:r>
          </a:p>
          <a:p xmlns:a="http://schemas.openxmlformats.org/drawingml/2006/main">
            <a:r>
              <a:t>Source: https://learn.microsoft.com/en-us/agents/adoption-maturity-model/maturity-model-business-process</a:t>
            </a:r>
          </a:p>
          <a:p xmlns:a="http://schemas.openxmlformats.org/drawingml/2006/main">
            <a:r>
              <a:t>Accessed 10 October 2026. Independent educational interpretation. No Microsoft endorsement. Illustrative examples and proposed roadmap are Ahmad’s recommendations. AI-generated visuals.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practical goal is a more capable enterprise with clear human accountability. Assess each pillar, strengthen the limiting capabilities, and expand autonomy when evidence supports it. For the presentation and a readiness discussion, visit ahmad dot alshami dot website.</a:t>
            </a:r>
          </a:p>
          <a:p xmlns:a="http://schemas.openxmlformats.org/drawingml/2006/main">
            <a:r>
              <a:t/>
            </a:r>
          </a:p>
          <a:p xmlns:a="http://schemas.openxmlformats.org/drawingml/2006/main">
            <a:r>
              <a:t>Source: https://learn.microsoft.com/en-us/agents/adoption-maturity-model/</a:t>
            </a:r>
          </a:p>
          <a:p xmlns:a="http://schemas.openxmlformats.org/drawingml/2006/main">
            <a:r>
              <a:t>Accessed 10 October 2026. Independent educational interpretation. No Microsoft endorsement. Illustrative examples and proposed roadmap are Ahmad’s recommendations. AI-generated visuals.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4d9574dedec438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6e7afe0d535413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ba4f69e540142f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448f86ea152471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c7730061c8d43f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20e710f53d342c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DBCB8F6-B3CD-4EF8-B86F-A59A7D0E2B6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2FEAB07-BA0E-4883-B7FE-B16E04BE62F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A33CAF1-BA2E-4F51-AD95-8AE1F0C5028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B95534C-3D1C-4C8B-90E3-6104B24BEF0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C50C7FB-5511-4396-BD75-86854C16918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AB7EC52-3768-4C16-952C-422DC2C3F69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A023A71-3F8E-4BC5-B74D-9B3C2409681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CDB2C07-6C4D-440B-85ED-A5101EE7F4B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F1A1428-69AF-4078-8325-93314A53078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3FBA1C4-858A-4318-BDCF-9872BD844A6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a3e414c28444dea" /><Relationship Type="http://schemas.openxmlformats.org/officeDocument/2006/relationships/slideLayout" Target="/ppt/slideLayouts/slideLayout1.xml" Id="R11ae981333c84281" /><Relationship Type="http://schemas.openxmlformats.org/officeDocument/2006/relationships/slideLayout" Target="/ppt/slideLayouts/slideLayout2.xml" Id="Rd47c2ae97a45422b" /><Relationship Type="http://schemas.openxmlformats.org/officeDocument/2006/relationships/slideLayout" Target="/ppt/slideLayouts/slideLayout3.xml" Id="Rc5c53eef14d14366" /><Relationship Type="http://schemas.openxmlformats.org/officeDocument/2006/relationships/slideLayout" Target="/ppt/slideLayouts/slideLayout4.xml" Id="Rd4415ebf8dcb4cee" /><Relationship Type="http://schemas.openxmlformats.org/officeDocument/2006/relationships/slideLayout" Target="/ppt/slideLayouts/slideLayout5.xml" Id="Re3a12476d7564a06" /><Relationship Type="http://schemas.openxmlformats.org/officeDocument/2006/relationships/slideLayout" Target="/ppt/slideLayouts/slideLayout6.xml" Id="R63802759573c492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1ae981333c84281"/>
    <p:sldLayoutId xmlns:r="http://schemas.openxmlformats.org/officeDocument/2006/relationships" id="2147483650" r:id="Rd47c2ae97a45422b"/>
    <p:sldLayoutId xmlns:r="http://schemas.openxmlformats.org/officeDocument/2006/relationships" id="2147483651" r:id="Rc5c53eef14d14366"/>
    <p:sldLayoutId xmlns:r="http://schemas.openxmlformats.org/officeDocument/2006/relationships" id="2147483652" r:id="Rd4415ebf8dcb4cee"/>
    <p:sldLayoutId xmlns:r="http://schemas.openxmlformats.org/officeDocument/2006/relationships" id="2147483653" r:id="Re3a12476d7564a06"/>
    <p:sldLayoutId xmlns:r="http://schemas.openxmlformats.org/officeDocument/2006/relationships" id="2147483654" r:id="R63802759573c492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cf24ca563294a8c" /><Relationship Type="http://schemas.openxmlformats.org/officeDocument/2006/relationships/image" Target="/ppt/media/image.png" Id="R3bf86b6b1ac34d04" /><Relationship Type="http://schemas.openxmlformats.org/officeDocument/2006/relationships/notesSlide" Target="/ppt/notesSlides/notesSlide1.xml" Id="R2ce2d85a73044e9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4f03178ccfd48d3" /><Relationship Type="http://schemas.openxmlformats.org/officeDocument/2006/relationships/image" Target="/ppt/media/image2.png" Id="Rd51e4dbcd0ae44b6" /><Relationship Type="http://schemas.openxmlformats.org/officeDocument/2006/relationships/notesSlide" Target="/ppt/notesSlides/notesSlide2.xml" Id="R3a5d9748ef50474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2390c44c2ac463d" /><Relationship Type="http://schemas.openxmlformats.org/officeDocument/2006/relationships/image" Target="/ppt/media/image3.png" Id="Rb7d2cc1b64a64c0f" /><Relationship Type="http://schemas.openxmlformats.org/officeDocument/2006/relationships/notesSlide" Target="/ppt/notesSlides/notesSlide3.xml" Id="R742036d65d7d445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32f9ad28bae4126" /><Relationship Type="http://schemas.openxmlformats.org/officeDocument/2006/relationships/notesSlide" Target="/ppt/notesSlides/notesSlide4.xml" Id="Recddffaa5f0b406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a6a2a722e0049bc" /><Relationship Type="http://schemas.openxmlformats.org/officeDocument/2006/relationships/image" Target="/ppt/media/image4.png" Id="R8d3c6ceed999475a" /><Relationship Type="http://schemas.openxmlformats.org/officeDocument/2006/relationships/notesSlide" Target="/ppt/notesSlides/notesSlide5.xml" Id="Re97a33e23e6c4b08"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06a254c85ec410e" /><Relationship Type="http://schemas.openxmlformats.org/officeDocument/2006/relationships/notesSlide" Target="/ppt/notesSlides/notesSlide6.xml" Id="R6c924f479149476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ac5c8e6f103c4d20" /><Relationship Type="http://schemas.openxmlformats.org/officeDocument/2006/relationships/notesSlide" Target="/ppt/notesSlides/notesSlide7.xml" Id="Rd1252798c1974037"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58f5b2dbe5f14f55" /><Relationship Type="http://schemas.openxmlformats.org/officeDocument/2006/relationships/notesSlide" Target="/ppt/notesSlides/notesSlide8.xml" Id="R7f2fa5b1cb3243b9"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ed2f7f58af3645ba" /><Relationship Type="http://schemas.openxmlformats.org/officeDocument/2006/relationships/notesSlide" Target="/ppt/notesSlides/notesSlide9.xml" Id="Rab01263422bc4220" /></Relationships>
</file>

<file path=ppt/slides/slide1.xml><?xml version="1.0" encoding="utf-8"?>
<p:sld xmlns:p="http://schemas.openxmlformats.org/presentationml/2006/main">
  <p:cSld>
    <p:bg>
      <p:bgPr>
        <a:solidFill xmlns:a="http://schemas.openxmlformats.org/drawingml/2006/main">
          <a:srgbClr val="0D1B2E"/>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87B5DCE-AD93-4B7B-BD03-7462C3F6AC60}"/>
              </a:ext>
            </a:extLst>
          </p:cNvPr>
          <p:cNvSpPr>
            <a:spLocks xmlns:a="http://schemas.openxmlformats.org/drawingml/2006/main" noGrp="1"/>
          </p:cNvSpPr>
          <p:nvPr/>
        </p:nvSpPr>
        <p:spPr>
          <a:xfrm xmlns:a="http://schemas.openxmlformats.org/drawingml/2006/main">
            <a:off x="609600" y="4191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F7FAFF"/>
                </a:solidFill>
                <a:latin typeface="Arial"/>
                <a:ea typeface="Arial"/>
                <a:cs typeface="Arial"/>
              </a:defRPr>
            </a:defPPr>
          </a:lstStyle>
          <a:p xmlns:a="http://schemas.openxmlformats.org/drawingml/2006/main">
            <a:pPr>
              <a:defRPr sz="3300" b="1">
                <a:solidFill>
                  <a:srgbClr val="F7FAFF"/>
                </a:solidFill>
                <a:latin typeface="Arial"/>
                <a:ea typeface="Arial"/>
                <a:cs typeface="Arial"/>
              </a:defRPr>
            </a:pPr>
            <a:r>
              <a:rPr sz="3300" b="1">
                <a:solidFill>
                  <a:srgbClr val="F7FAFF"/>
                </a:solidFill>
                <a:latin typeface="Arial"/>
                <a:ea typeface="Arial"/>
                <a:cs typeface="Arial"/>
              </a:rPr>
              <a:t>Agentic AI adoption</a:t>
            </a:r>
          </a:p>
          <a:p xmlns:a="http://schemas.openxmlformats.org/drawingml/2006/main">
            <a:pPr>
              <a:defRPr sz="3300" b="1">
                <a:solidFill>
                  <a:srgbClr val="F7FAFF"/>
                </a:solidFill>
                <a:latin typeface="Arial"/>
                <a:ea typeface="Arial"/>
                <a:cs typeface="Arial"/>
              </a:defRPr>
            </a:pPr>
            <a:r>
              <a:rPr sz="3300" b="1">
                <a:solidFill>
                  <a:srgbClr val="F7FAFF"/>
                </a:solidFill>
                <a:latin typeface="Arial"/>
                <a:ea typeface="Arial"/>
                <a:cs typeface="Arial"/>
              </a:rPr>
              <a:t>maturity</a:t>
            </a:r>
          </a:p>
        </p:txBody>
      </p:sp>
      <p:sp>
        <p:nvSpPr>
          <p:cNvPr id="2" name="">
            <a:extLst xmlns:a="http://schemas.openxmlformats.org/drawingml/2006/main">
              <a:ext uri="{FF2B5EF4-FFF2-40B4-BE49-F238E27FC236}">
                <a16:creationId xmlns:a16="http://schemas.microsoft.com/office/drawing/2014/main" id="{5458544A-FDA5-490A-988E-CB1E1FC6AC1A}"/>
              </a:ext>
            </a:extLst>
          </p:cNvPr>
          <p:cNvSpPr>
            <a:spLocks xmlns:a="http://schemas.openxmlformats.org/drawingml/2006/main" noGrp="1"/>
          </p:cNvSpPr>
          <p:nvPr/>
        </p:nvSpPr>
        <p:spPr>
          <a:xfrm xmlns:a="http://schemas.openxmlformats.org/drawingml/2006/main">
            <a:off x="609600" y="6419850"/>
            <a:ext cx="571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E4B657"/>
                </a:solidFill>
                <a:latin typeface="Arial"/>
                <a:ea typeface="Arial"/>
                <a:cs typeface="Arial"/>
              </a:defRPr>
            </a:defPPr>
          </a:lstStyle>
          <a:p xmlns:a="http://schemas.openxmlformats.org/drawingml/2006/main">
            <a:pPr>
              <a:defRPr sz="1200" b="0">
                <a:solidFill>
                  <a:srgbClr val="E4B657"/>
                </a:solidFill>
                <a:latin typeface="Arial"/>
                <a:ea typeface="Arial"/>
                <a:cs typeface="Arial"/>
              </a:defRPr>
            </a:pPr>
            <a:r>
              <a:rPr sz="1200" b="0">
                <a:solidFill>
                  <a:srgbClr val="E4B657"/>
                </a:solidFill>
                <a:latin typeface="Arial"/>
                <a:ea typeface="Arial"/>
                <a:cs typeface="Arial"/>
              </a:rPr>
              <a:t>AHMAD AL SHAMI</a:t>
            </a:r>
          </a:p>
        </p:txBody>
      </p:sp>
      <p:sp>
        <p:nvSpPr>
          <p:cNvPr id="3" name="">
            <a:extLst xmlns:a="http://schemas.openxmlformats.org/drawingml/2006/main">
              <a:ext uri="{FF2B5EF4-FFF2-40B4-BE49-F238E27FC236}">
                <a16:creationId xmlns:a16="http://schemas.microsoft.com/office/drawing/2014/main" id="{0825DDA7-6744-4213-9FEF-36E86281CB44}"/>
              </a:ext>
            </a:extLst>
          </p:cNvPr>
          <p:cNvSpPr>
            <a:spLocks xmlns:a="http://schemas.openxmlformats.org/drawingml/2006/main" noGrp="1"/>
          </p:cNvSpPr>
          <p:nvPr/>
        </p:nvSpPr>
        <p:spPr>
          <a:xfrm xmlns:a="http://schemas.openxmlformats.org/drawingml/2006/main">
            <a:off x="11049000" y="6419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C6D4E3"/>
                </a:solidFill>
                <a:latin typeface="Arial"/>
                <a:ea typeface="Arial"/>
                <a:cs typeface="Arial"/>
              </a:defRPr>
            </a:defPPr>
          </a:lstStyle>
          <a:p xmlns:a="http://schemas.openxmlformats.org/drawingml/2006/main">
            <a:pPr>
              <a:defRPr sz="1200" b="0">
                <a:solidFill>
                  <a:srgbClr val="C6D4E3"/>
                </a:solidFill>
                <a:latin typeface="Arial"/>
                <a:ea typeface="Arial"/>
                <a:cs typeface="Arial"/>
              </a:defRPr>
            </a:pPr>
            <a:r>
              <a:rPr sz="1200" b="0">
                <a:solidFill>
                  <a:srgbClr val="C6D4E3"/>
                </a:solidFill>
                <a:latin typeface="Arial"/>
                <a:ea typeface="Arial"/>
                <a:cs typeface="Arial"/>
              </a:rPr>
              <a:t>01</a:t>
            </a:r>
          </a:p>
        </p:txBody>
      </p:sp>
      <p:pic>
        <p:nvPicPr>
          <p:cNvPr id="4" name="">
            <a:extLst xmlns:a="http://schemas.openxmlformats.org/drawingml/2006/main">
              <a:ext uri="{FF2B5EF4-FFF2-40B4-BE49-F238E27FC236}">
                <a16:creationId xmlns:a16="http://schemas.microsoft.com/office/drawing/2014/main" id="{22DC45DB-5DCF-406E-BAC7-E19CC00410C3}"/>
              </a:ext>
            </a:extLst>
          </p:cNvPr>
          <p:cNvPicPr>
            <a:picLocks xmlns:a="http://schemas.openxmlformats.org/drawingml/2006/main" noChangeAspect="1"/>
          </p:cNvPicPr>
          <p:nvPr/>
        </p:nvPicPr>
        <p:blipFill>
          <a:blip xmlns:r="http://schemas.openxmlformats.org/officeDocument/2006/relationships" xmlns:a="http://schemas.openxmlformats.org/drawingml/2006/main" r:embed="R3bf86b6b1ac34d04"/>
          <a:stretch xmlns:a="http://schemas.openxmlformats.org/drawingml/2006/main"/>
        </p:blipFill>
        <p:spPr>
          <a:xfrm xmlns:a="http://schemas.openxmlformats.org/drawingml/2006/main">
            <a:off x="7620000" y="1714500"/>
            <a:ext cx="3714750" cy="37147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5F64F7C1-0F3E-4100-B4D8-3C141C286622}"/>
              </a:ext>
            </a:extLst>
          </p:cNvPr>
          <p:cNvSpPr>
            <a:spLocks xmlns:a="http://schemas.openxmlformats.org/drawingml/2006/main" noGrp="1"/>
          </p:cNvSpPr>
          <p:nvPr/>
        </p:nvSpPr>
        <p:spPr>
          <a:xfrm xmlns:a="http://schemas.openxmlformats.org/drawingml/2006/main">
            <a:off x="609600" y="2667000"/>
            <a:ext cx="6572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0">
                <a:solidFill>
                  <a:srgbClr val="C6D4E3"/>
                </a:solidFill>
                <a:latin typeface="Arial"/>
                <a:ea typeface="Arial"/>
                <a:cs typeface="Arial"/>
              </a:defRPr>
            </a:defPPr>
          </a:lstStyle>
          <a:p xmlns:a="http://schemas.openxmlformats.org/drawingml/2006/main">
            <a:pPr>
              <a:defRPr sz="2550" b="0">
                <a:solidFill>
                  <a:srgbClr val="C6D4E3"/>
                </a:solidFill>
                <a:latin typeface="Arial"/>
                <a:ea typeface="Arial"/>
                <a:cs typeface="Arial"/>
              </a:defRPr>
            </a:pPr>
            <a:r>
              <a:rPr sz="2550" b="0">
                <a:solidFill>
                  <a:srgbClr val="C6D4E3"/>
                </a:solidFill>
                <a:latin typeface="Arial"/>
                <a:ea typeface="Arial"/>
                <a:cs typeface="Arial"/>
              </a:rPr>
              <a:t>An executive guide to enterprise readiness</a:t>
            </a:r>
          </a:p>
        </p:txBody>
      </p:sp>
      <p:sp>
        <p:nvSpPr>
          <p:cNvPr id="6" name="">
            <a:extLst xmlns:a="http://schemas.openxmlformats.org/drawingml/2006/main">
              <a:ext uri="{FF2B5EF4-FFF2-40B4-BE49-F238E27FC236}">
                <a16:creationId xmlns:a16="http://schemas.microsoft.com/office/drawing/2014/main" id="{84781A17-0267-454B-96E0-3CF95689E58F}"/>
              </a:ext>
            </a:extLst>
          </p:cNvPr>
          <p:cNvSpPr>
            <a:spLocks xmlns:a="http://schemas.openxmlformats.org/drawingml/2006/main" noGrp="1"/>
          </p:cNvSpPr>
          <p:nvPr/>
        </p:nvSpPr>
        <p:spPr>
          <a:xfrm xmlns:a="http://schemas.openxmlformats.org/drawingml/2006/main">
            <a:off x="609600" y="4038600"/>
            <a:ext cx="6572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E4B657"/>
                </a:solidFill>
                <a:latin typeface="Arial"/>
                <a:ea typeface="Arial"/>
                <a:cs typeface="Arial"/>
              </a:defRPr>
            </a:defPPr>
          </a:lstStyle>
          <a:p xmlns:a="http://schemas.openxmlformats.org/drawingml/2006/main">
            <a:pPr>
              <a:defRPr sz="1950" b="0">
                <a:solidFill>
                  <a:srgbClr val="E4B657"/>
                </a:solidFill>
                <a:latin typeface="Arial"/>
                <a:ea typeface="Arial"/>
                <a:cs typeface="Arial"/>
              </a:defRPr>
            </a:pPr>
            <a:r>
              <a:rPr sz="1950" b="0">
                <a:solidFill>
                  <a:srgbClr val="E4B657"/>
                </a:solidFill>
                <a:latin typeface="Arial"/>
                <a:ea typeface="Arial"/>
                <a:cs typeface="Arial"/>
              </a:rPr>
              <a:t>Ahmad Al Shami</a:t>
            </a:r>
          </a:p>
          <a:p xmlns:a="http://schemas.openxmlformats.org/drawingml/2006/main">
            <a:pPr>
              <a:defRPr sz="1950" b="0">
                <a:solidFill>
                  <a:srgbClr val="E4B657"/>
                </a:solidFill>
                <a:latin typeface="Arial"/>
                <a:ea typeface="Arial"/>
                <a:cs typeface="Arial"/>
              </a:defRPr>
            </a:pPr>
            <a:r>
              <a:rPr sz="1950" b="0">
                <a:solidFill>
                  <a:srgbClr val="E4B657"/>
                </a:solidFill>
                <a:latin typeface="Arial"/>
                <a:ea typeface="Arial"/>
                <a:cs typeface="Arial"/>
              </a:rPr>
              <a:t>Consultant and Board Advisor</a:t>
            </a:r>
          </a:p>
        </p:txBody>
      </p:sp>
      <p:sp>
        <p:nvSpPr>
          <p:cNvPr id="7" name="">
            <a:extLst xmlns:a="http://schemas.openxmlformats.org/drawingml/2006/main">
              <a:ext uri="{FF2B5EF4-FFF2-40B4-BE49-F238E27FC236}">
                <a16:creationId xmlns:a16="http://schemas.microsoft.com/office/drawing/2014/main" id="{6426D449-C1FA-4366-94A5-C5EEF52B0B28}"/>
              </a:ext>
            </a:extLst>
          </p:cNvPr>
          <p:cNvSpPr>
            <a:spLocks xmlns:a="http://schemas.openxmlformats.org/drawingml/2006/main" noGrp="1"/>
          </p:cNvSpPr>
          <p:nvPr/>
        </p:nvSpPr>
        <p:spPr>
          <a:xfrm xmlns:a="http://schemas.openxmlformats.org/drawingml/2006/main">
            <a:off x="609600" y="5467350"/>
            <a:ext cx="6667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C6D4E3"/>
                </a:solidFill>
                <a:latin typeface="Arial"/>
                <a:ea typeface="Arial"/>
                <a:cs typeface="Arial"/>
              </a:defRPr>
            </a:defPPr>
          </a:lstStyle>
          <a:p xmlns:a="http://schemas.openxmlformats.org/drawingml/2006/main">
            <a:pPr>
              <a:defRPr sz="1500" b="0">
                <a:solidFill>
                  <a:srgbClr val="C6D4E3"/>
                </a:solidFill>
                <a:latin typeface="Arial"/>
                <a:ea typeface="Arial"/>
                <a:cs typeface="Arial"/>
              </a:defRPr>
            </a:pPr>
            <a:r>
              <a:rPr sz="1500" b="0">
                <a:solidFill>
                  <a:srgbClr val="C6D4E3"/>
                </a:solidFill>
                <a:latin typeface="Arial"/>
                <a:ea typeface="Arial"/>
                <a:cs typeface="Arial"/>
              </a:rPr>
              <a:t>Based on Microsoft Learn’s maturity model</a:t>
            </a:r>
          </a:p>
        </p:txBody>
      </p:sp>
    </p:spTree>
    <p:extLst>
      <p:ext uri="{BB962C8B-B14F-4D97-AF65-F5344CB8AC3E}">
        <p14:creationId xmlns:p14="http://schemas.microsoft.com/office/powerpoint/2010/main" val="729848598"/>
      </p:ext>
    </p:extLst>
  </p:cSld>
</p:sld>
</file>

<file path=ppt/slides/slide2.xml><?xml version="1.0" encoding="utf-8"?>
<p:sld xmlns:p="http://schemas.openxmlformats.org/presentationml/2006/main">
  <p:cSld>
    <p:bg>
      <p:bgPr>
        <a:solidFill xmlns:a="http://schemas.openxmlformats.org/drawingml/2006/main">
          <a:srgbClr val="0D1B2E"/>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9072E4C-8B30-4F41-A6A1-AF1449CC520A}"/>
              </a:ext>
            </a:extLst>
          </p:cNvPr>
          <p:cNvSpPr>
            <a:spLocks xmlns:a="http://schemas.openxmlformats.org/drawingml/2006/main" noGrp="1"/>
          </p:cNvSpPr>
          <p:nvPr/>
        </p:nvSpPr>
        <p:spPr>
          <a:xfrm xmlns:a="http://schemas.openxmlformats.org/drawingml/2006/main">
            <a:off x="609600" y="4191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F7FAFF"/>
                </a:solidFill>
                <a:latin typeface="Arial"/>
                <a:ea typeface="Arial"/>
                <a:cs typeface="Arial"/>
              </a:defRPr>
            </a:defPPr>
          </a:lstStyle>
          <a:p xmlns:a="http://schemas.openxmlformats.org/drawingml/2006/main">
            <a:pPr>
              <a:defRPr sz="3300" b="1">
                <a:solidFill>
                  <a:srgbClr val="F7FAFF"/>
                </a:solidFill>
                <a:latin typeface="Arial"/>
                <a:ea typeface="Arial"/>
                <a:cs typeface="Arial"/>
              </a:defRPr>
            </a:pPr>
            <a:r>
              <a:rPr sz="3300" b="1">
                <a:solidFill>
                  <a:srgbClr val="F7FAFF"/>
                </a:solidFill>
                <a:latin typeface="Arial"/>
                <a:ea typeface="Arial"/>
                <a:cs typeface="Arial"/>
              </a:rPr>
              <a:t>Five levels of enterprise maturity</a:t>
            </a:r>
          </a:p>
        </p:txBody>
      </p:sp>
      <p:sp>
        <p:nvSpPr>
          <p:cNvPr id="2" name="">
            <a:extLst xmlns:a="http://schemas.openxmlformats.org/drawingml/2006/main">
              <a:ext uri="{FF2B5EF4-FFF2-40B4-BE49-F238E27FC236}">
                <a16:creationId xmlns:a16="http://schemas.microsoft.com/office/drawing/2014/main" id="{FC3EEE50-9338-4238-8498-B6D565D4B792}"/>
              </a:ext>
            </a:extLst>
          </p:cNvPr>
          <p:cNvSpPr>
            <a:spLocks xmlns:a="http://schemas.openxmlformats.org/drawingml/2006/main" noGrp="1"/>
          </p:cNvSpPr>
          <p:nvPr/>
        </p:nvSpPr>
        <p:spPr>
          <a:xfrm xmlns:a="http://schemas.openxmlformats.org/drawingml/2006/main">
            <a:off x="609600" y="6419850"/>
            <a:ext cx="571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E4B657"/>
                </a:solidFill>
                <a:latin typeface="Arial"/>
                <a:ea typeface="Arial"/>
                <a:cs typeface="Arial"/>
              </a:defRPr>
            </a:defPPr>
          </a:lstStyle>
          <a:p xmlns:a="http://schemas.openxmlformats.org/drawingml/2006/main">
            <a:pPr>
              <a:defRPr sz="1200" b="0">
                <a:solidFill>
                  <a:srgbClr val="E4B657"/>
                </a:solidFill>
                <a:latin typeface="Arial"/>
                <a:ea typeface="Arial"/>
                <a:cs typeface="Arial"/>
              </a:defRPr>
            </a:pPr>
            <a:r>
              <a:rPr sz="1200" b="0">
                <a:solidFill>
                  <a:srgbClr val="E4B657"/>
                </a:solidFill>
                <a:latin typeface="Arial"/>
                <a:ea typeface="Arial"/>
                <a:cs typeface="Arial"/>
              </a:rPr>
              <a:t>AHMAD AL SHAMI</a:t>
            </a:r>
          </a:p>
        </p:txBody>
      </p:sp>
      <p:sp>
        <p:nvSpPr>
          <p:cNvPr id="3" name="">
            <a:extLst xmlns:a="http://schemas.openxmlformats.org/drawingml/2006/main">
              <a:ext uri="{FF2B5EF4-FFF2-40B4-BE49-F238E27FC236}">
                <a16:creationId xmlns:a16="http://schemas.microsoft.com/office/drawing/2014/main" id="{1BF13DDB-1C5C-4DEB-9D01-B4CF9FC77AA6}"/>
              </a:ext>
            </a:extLst>
          </p:cNvPr>
          <p:cNvSpPr>
            <a:spLocks xmlns:a="http://schemas.openxmlformats.org/drawingml/2006/main" noGrp="1"/>
          </p:cNvSpPr>
          <p:nvPr/>
        </p:nvSpPr>
        <p:spPr>
          <a:xfrm xmlns:a="http://schemas.openxmlformats.org/drawingml/2006/main">
            <a:off x="11049000" y="6419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C6D4E3"/>
                </a:solidFill>
                <a:latin typeface="Arial"/>
                <a:ea typeface="Arial"/>
                <a:cs typeface="Arial"/>
              </a:defRPr>
            </a:defPPr>
          </a:lstStyle>
          <a:p xmlns:a="http://schemas.openxmlformats.org/drawingml/2006/main">
            <a:pPr>
              <a:defRPr sz="1200" b="0">
                <a:solidFill>
                  <a:srgbClr val="C6D4E3"/>
                </a:solidFill>
                <a:latin typeface="Arial"/>
                <a:ea typeface="Arial"/>
                <a:cs typeface="Arial"/>
              </a:defRPr>
            </a:pPr>
            <a:r>
              <a:rPr sz="1200" b="0">
                <a:solidFill>
                  <a:srgbClr val="C6D4E3"/>
                </a:solidFill>
                <a:latin typeface="Arial"/>
                <a:ea typeface="Arial"/>
                <a:cs typeface="Arial"/>
              </a:rPr>
              <a:t>02</a:t>
            </a:r>
          </a:p>
        </p:txBody>
      </p:sp>
      <p:pic>
        <p:nvPicPr>
          <p:cNvPr id="4" name="">
            <a:extLst xmlns:a="http://schemas.openxmlformats.org/drawingml/2006/main">
              <a:ext uri="{FF2B5EF4-FFF2-40B4-BE49-F238E27FC236}">
                <a16:creationId xmlns:a16="http://schemas.microsoft.com/office/drawing/2014/main" id="{3EED1331-A41E-447E-8274-4352A9EBDA9B}"/>
              </a:ext>
            </a:extLst>
          </p:cNvPr>
          <p:cNvPicPr>
            <a:picLocks xmlns:a="http://schemas.openxmlformats.org/drawingml/2006/main" noChangeAspect="1"/>
          </p:cNvPicPr>
          <p:nvPr/>
        </p:nvPicPr>
        <p:blipFill>
          <a:blip xmlns:r="http://schemas.openxmlformats.org/officeDocument/2006/relationships" xmlns:a="http://schemas.openxmlformats.org/drawingml/2006/main" r:embed="Rd51e4dbcd0ae44b6"/>
          <a:stretch xmlns:a="http://schemas.openxmlformats.org/drawingml/2006/main"/>
        </p:blipFill>
        <p:spPr>
          <a:xfrm xmlns:a="http://schemas.openxmlformats.org/drawingml/2006/main">
            <a:off x="1526429" y="1047750"/>
            <a:ext cx="9139141" cy="5143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1AB41DA-5699-48DE-90EC-CBFEDEC459C4}"/>
              </a:ext>
            </a:extLst>
          </p:cNvPr>
          <p:cNvSpPr>
            <a:spLocks xmlns:a="http://schemas.openxmlformats.org/drawingml/2006/main" noGrp="1"/>
          </p:cNvSpPr>
          <p:nvPr/>
        </p:nvSpPr>
        <p:spPr>
          <a:xfrm xmlns:a="http://schemas.openxmlformats.org/drawingml/2006/main">
            <a:off x="1600200" y="1428750"/>
            <a:ext cx="1809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1">
                <a:solidFill>
                  <a:srgbClr val="E4B657"/>
                </a:solidFill>
                <a:latin typeface="Arial"/>
                <a:ea typeface="Arial"/>
                <a:cs typeface="Arial"/>
              </a:defRPr>
            </a:defPPr>
          </a:lstStyle>
          <a:p xmlns:a="http://schemas.openxmlformats.org/drawingml/2006/main">
            <a:pPr>
              <a:defRPr sz="1650" b="1">
                <a:solidFill>
                  <a:srgbClr val="E4B657"/>
                </a:solidFill>
                <a:latin typeface="Arial"/>
                <a:ea typeface="Arial"/>
                <a:cs typeface="Arial"/>
              </a:defRPr>
            </a:pPr>
            <a:r>
              <a:rPr sz="1650" b="1">
                <a:solidFill>
                  <a:srgbClr val="E4B657"/>
                </a:solidFill>
                <a:latin typeface="Arial"/>
                <a:ea typeface="Arial"/>
                <a:cs typeface="Arial"/>
              </a:rPr>
              <a:t>100  Initial</a:t>
            </a:r>
          </a:p>
        </p:txBody>
      </p:sp>
      <p:sp>
        <p:nvSpPr>
          <p:cNvPr id="6" name="">
            <a:extLst xmlns:a="http://schemas.openxmlformats.org/drawingml/2006/main">
              <a:ext uri="{FF2B5EF4-FFF2-40B4-BE49-F238E27FC236}">
                <a16:creationId xmlns:a16="http://schemas.microsoft.com/office/drawing/2014/main" id="{864EB04E-8A80-46CC-A3A5-AE302AD1EF95}"/>
              </a:ext>
            </a:extLst>
          </p:cNvPr>
          <p:cNvSpPr>
            <a:spLocks xmlns:a="http://schemas.openxmlformats.org/drawingml/2006/main" noGrp="1"/>
          </p:cNvSpPr>
          <p:nvPr/>
        </p:nvSpPr>
        <p:spPr>
          <a:xfrm xmlns:a="http://schemas.openxmlformats.org/drawingml/2006/main">
            <a:off x="3419475" y="1428750"/>
            <a:ext cx="1809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1">
                <a:solidFill>
                  <a:srgbClr val="E4B657"/>
                </a:solidFill>
                <a:latin typeface="Arial"/>
                <a:ea typeface="Arial"/>
                <a:cs typeface="Arial"/>
              </a:defRPr>
            </a:defPPr>
          </a:lstStyle>
          <a:p xmlns:a="http://schemas.openxmlformats.org/drawingml/2006/main">
            <a:pPr>
              <a:defRPr sz="1650" b="1">
                <a:solidFill>
                  <a:srgbClr val="E4B657"/>
                </a:solidFill>
                <a:latin typeface="Arial"/>
                <a:ea typeface="Arial"/>
                <a:cs typeface="Arial"/>
              </a:defRPr>
            </a:pPr>
            <a:r>
              <a:rPr sz="1650" b="1">
                <a:solidFill>
                  <a:srgbClr val="E4B657"/>
                </a:solidFill>
                <a:latin typeface="Arial"/>
                <a:ea typeface="Arial"/>
                <a:cs typeface="Arial"/>
              </a:rPr>
              <a:t>200  Repeatable</a:t>
            </a:r>
          </a:p>
        </p:txBody>
      </p:sp>
      <p:sp>
        <p:nvSpPr>
          <p:cNvPr id="7" name="">
            <a:extLst xmlns:a="http://schemas.openxmlformats.org/drawingml/2006/main">
              <a:ext uri="{FF2B5EF4-FFF2-40B4-BE49-F238E27FC236}">
                <a16:creationId xmlns:a16="http://schemas.microsoft.com/office/drawing/2014/main" id="{1A11C212-C7E5-48C0-9752-5F1D23D5365E}"/>
              </a:ext>
            </a:extLst>
          </p:cNvPr>
          <p:cNvSpPr>
            <a:spLocks xmlns:a="http://schemas.openxmlformats.org/drawingml/2006/main" noGrp="1"/>
          </p:cNvSpPr>
          <p:nvPr/>
        </p:nvSpPr>
        <p:spPr>
          <a:xfrm xmlns:a="http://schemas.openxmlformats.org/drawingml/2006/main">
            <a:off x="5238750" y="1428750"/>
            <a:ext cx="1809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1">
                <a:solidFill>
                  <a:srgbClr val="E4B657"/>
                </a:solidFill>
                <a:latin typeface="Arial"/>
                <a:ea typeface="Arial"/>
                <a:cs typeface="Arial"/>
              </a:defRPr>
            </a:defPPr>
          </a:lstStyle>
          <a:p xmlns:a="http://schemas.openxmlformats.org/drawingml/2006/main">
            <a:pPr>
              <a:defRPr sz="1650" b="1">
                <a:solidFill>
                  <a:srgbClr val="E4B657"/>
                </a:solidFill>
                <a:latin typeface="Arial"/>
                <a:ea typeface="Arial"/>
                <a:cs typeface="Arial"/>
              </a:defRPr>
            </a:pPr>
            <a:r>
              <a:rPr sz="1650" b="1">
                <a:solidFill>
                  <a:srgbClr val="E4B657"/>
                </a:solidFill>
                <a:latin typeface="Arial"/>
                <a:ea typeface="Arial"/>
                <a:cs typeface="Arial"/>
              </a:rPr>
              <a:t>300  Defined</a:t>
            </a:r>
          </a:p>
        </p:txBody>
      </p:sp>
      <p:sp>
        <p:nvSpPr>
          <p:cNvPr id="8" name="">
            <a:extLst xmlns:a="http://schemas.openxmlformats.org/drawingml/2006/main">
              <a:ext uri="{FF2B5EF4-FFF2-40B4-BE49-F238E27FC236}">
                <a16:creationId xmlns:a16="http://schemas.microsoft.com/office/drawing/2014/main" id="{5A77370D-9F27-4D3B-BC00-58AC4F00DBFE}"/>
              </a:ext>
            </a:extLst>
          </p:cNvPr>
          <p:cNvSpPr>
            <a:spLocks xmlns:a="http://schemas.openxmlformats.org/drawingml/2006/main" noGrp="1"/>
          </p:cNvSpPr>
          <p:nvPr/>
        </p:nvSpPr>
        <p:spPr>
          <a:xfrm xmlns:a="http://schemas.openxmlformats.org/drawingml/2006/main">
            <a:off x="7058025" y="1428750"/>
            <a:ext cx="1809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1">
                <a:solidFill>
                  <a:srgbClr val="E4B657"/>
                </a:solidFill>
                <a:latin typeface="Arial"/>
                <a:ea typeface="Arial"/>
                <a:cs typeface="Arial"/>
              </a:defRPr>
            </a:defPPr>
          </a:lstStyle>
          <a:p xmlns:a="http://schemas.openxmlformats.org/drawingml/2006/main">
            <a:pPr>
              <a:defRPr sz="1650" b="1">
                <a:solidFill>
                  <a:srgbClr val="E4B657"/>
                </a:solidFill>
                <a:latin typeface="Arial"/>
                <a:ea typeface="Arial"/>
                <a:cs typeface="Arial"/>
              </a:defRPr>
            </a:pPr>
            <a:r>
              <a:rPr sz="1650" b="1">
                <a:solidFill>
                  <a:srgbClr val="E4B657"/>
                </a:solidFill>
                <a:latin typeface="Arial"/>
                <a:ea typeface="Arial"/>
                <a:cs typeface="Arial"/>
              </a:rPr>
              <a:t>400  Capable</a:t>
            </a:r>
          </a:p>
        </p:txBody>
      </p:sp>
      <p:sp>
        <p:nvSpPr>
          <p:cNvPr id="9" name="">
            <a:extLst xmlns:a="http://schemas.openxmlformats.org/drawingml/2006/main">
              <a:ext uri="{FF2B5EF4-FFF2-40B4-BE49-F238E27FC236}">
                <a16:creationId xmlns:a16="http://schemas.microsoft.com/office/drawing/2014/main" id="{93C936B4-75CD-4219-A337-B3CC93439990}"/>
              </a:ext>
            </a:extLst>
          </p:cNvPr>
          <p:cNvSpPr>
            <a:spLocks xmlns:a="http://schemas.openxmlformats.org/drawingml/2006/main" noGrp="1"/>
          </p:cNvSpPr>
          <p:nvPr/>
        </p:nvSpPr>
        <p:spPr>
          <a:xfrm xmlns:a="http://schemas.openxmlformats.org/drawingml/2006/main">
            <a:off x="8877300" y="1428750"/>
            <a:ext cx="1809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1">
                <a:solidFill>
                  <a:srgbClr val="E4B657"/>
                </a:solidFill>
                <a:latin typeface="Arial"/>
                <a:ea typeface="Arial"/>
                <a:cs typeface="Arial"/>
              </a:defRPr>
            </a:defPPr>
          </a:lstStyle>
          <a:p xmlns:a="http://schemas.openxmlformats.org/drawingml/2006/main">
            <a:pPr>
              <a:defRPr sz="1650" b="1">
                <a:solidFill>
                  <a:srgbClr val="E4B657"/>
                </a:solidFill>
                <a:latin typeface="Arial"/>
                <a:ea typeface="Arial"/>
                <a:cs typeface="Arial"/>
              </a:defRPr>
            </a:pPr>
            <a:r>
              <a:rPr sz="1650" b="1">
                <a:solidFill>
                  <a:srgbClr val="E4B657"/>
                </a:solidFill>
                <a:latin typeface="Arial"/>
                <a:ea typeface="Arial"/>
                <a:cs typeface="Arial"/>
              </a:rPr>
              <a:t>500  Efficient</a:t>
            </a:r>
          </a:p>
        </p:txBody>
      </p:sp>
      <p:sp>
        <p:nvSpPr>
          <p:cNvPr id="10" name="">
            <a:extLst xmlns:a="http://schemas.openxmlformats.org/drawingml/2006/main">
              <a:ext uri="{FF2B5EF4-FFF2-40B4-BE49-F238E27FC236}">
                <a16:creationId xmlns:a16="http://schemas.microsoft.com/office/drawing/2014/main" id="{B914F0EA-D014-4E2E-A473-206AD14083D6}"/>
              </a:ext>
            </a:extLst>
          </p:cNvPr>
          <p:cNvSpPr>
            <a:spLocks xmlns:a="http://schemas.openxmlformats.org/drawingml/2006/main" noGrp="1"/>
          </p:cNvSpPr>
          <p:nvPr/>
        </p:nvSpPr>
        <p:spPr>
          <a:xfrm xmlns:a="http://schemas.openxmlformats.org/drawingml/2006/main">
            <a:off x="609600" y="5829300"/>
            <a:ext cx="10972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C6D4E3"/>
                </a:solidFill>
                <a:latin typeface="Arial"/>
                <a:ea typeface="Arial"/>
                <a:cs typeface="Arial"/>
              </a:defRPr>
            </a:defPPr>
          </a:lstStyle>
          <a:p xmlns:a="http://schemas.openxmlformats.org/drawingml/2006/main">
            <a:pPr>
              <a:defRPr sz="1575" b="0">
                <a:solidFill>
                  <a:srgbClr val="C6D4E3"/>
                </a:solidFill>
                <a:latin typeface="Arial"/>
                <a:ea typeface="Arial"/>
                <a:cs typeface="Arial"/>
              </a:defRPr>
            </a:pPr>
            <a:r>
              <a:rPr sz="1575" b="0">
                <a:solidFill>
                  <a:srgbClr val="C6D4E3"/>
                </a:solidFill>
                <a:latin typeface="Arial"/>
                <a:ea typeface="Arial"/>
                <a:cs typeface="Arial"/>
              </a:rPr>
              <a:t>Experiment       Reuse practices       Formalize capabilities       Scale operations       Improve continuously</a:t>
            </a:r>
          </a:p>
        </p:txBody>
      </p:sp>
    </p:spTree>
    <p:extLst>
      <p:ext uri="{BB962C8B-B14F-4D97-AF65-F5344CB8AC3E}">
        <p14:creationId xmlns:p14="http://schemas.microsoft.com/office/powerpoint/2010/main" val="1402657790"/>
      </p:ext>
    </p:extLst>
  </p:cSld>
</p:sld>
</file>

<file path=ppt/slides/slide3.xml><?xml version="1.0" encoding="utf-8"?>
<p:sld xmlns:p="http://schemas.openxmlformats.org/presentationml/2006/main">
  <p:cSld>
    <p:bg>
      <p:bgPr>
        <a:solidFill xmlns:a="http://schemas.openxmlformats.org/drawingml/2006/main">
          <a:srgbClr val="0D1B2E"/>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9B99DAF-7EAE-4C68-A852-347CBFD58886}"/>
              </a:ext>
            </a:extLst>
          </p:cNvPr>
          <p:cNvSpPr>
            <a:spLocks xmlns:a="http://schemas.openxmlformats.org/drawingml/2006/main" noGrp="1"/>
          </p:cNvSpPr>
          <p:nvPr/>
        </p:nvSpPr>
        <p:spPr>
          <a:xfrm xmlns:a="http://schemas.openxmlformats.org/drawingml/2006/main">
            <a:off x="609600" y="4191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F7FAFF"/>
                </a:solidFill>
                <a:latin typeface="Arial"/>
                <a:ea typeface="Arial"/>
                <a:cs typeface="Arial"/>
              </a:defRPr>
            </a:defPPr>
          </a:lstStyle>
          <a:p xmlns:a="http://schemas.openxmlformats.org/drawingml/2006/main">
            <a:pPr>
              <a:defRPr sz="3300" b="1">
                <a:solidFill>
                  <a:srgbClr val="F7FAFF"/>
                </a:solidFill>
                <a:latin typeface="Arial"/>
                <a:ea typeface="Arial"/>
                <a:cs typeface="Arial"/>
              </a:defRPr>
            </a:pPr>
            <a:r>
              <a:rPr sz="3300" b="1">
                <a:solidFill>
                  <a:srgbClr val="F7FAFF"/>
                </a:solidFill>
                <a:latin typeface="Arial"/>
                <a:ea typeface="Arial"/>
                <a:cs typeface="Arial"/>
              </a:rPr>
              <a:t>Five pillars of readiness</a:t>
            </a:r>
          </a:p>
        </p:txBody>
      </p:sp>
      <p:sp>
        <p:nvSpPr>
          <p:cNvPr id="2" name="">
            <a:extLst xmlns:a="http://schemas.openxmlformats.org/drawingml/2006/main">
              <a:ext uri="{FF2B5EF4-FFF2-40B4-BE49-F238E27FC236}">
                <a16:creationId xmlns:a16="http://schemas.microsoft.com/office/drawing/2014/main" id="{BADFCABA-112E-47AB-87FA-590DFB3C3184}"/>
              </a:ext>
            </a:extLst>
          </p:cNvPr>
          <p:cNvSpPr>
            <a:spLocks xmlns:a="http://schemas.openxmlformats.org/drawingml/2006/main" noGrp="1"/>
          </p:cNvSpPr>
          <p:nvPr/>
        </p:nvSpPr>
        <p:spPr>
          <a:xfrm xmlns:a="http://schemas.openxmlformats.org/drawingml/2006/main">
            <a:off x="609600" y="6419850"/>
            <a:ext cx="571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E4B657"/>
                </a:solidFill>
                <a:latin typeface="Arial"/>
                <a:ea typeface="Arial"/>
                <a:cs typeface="Arial"/>
              </a:defRPr>
            </a:defPPr>
          </a:lstStyle>
          <a:p xmlns:a="http://schemas.openxmlformats.org/drawingml/2006/main">
            <a:pPr>
              <a:defRPr sz="1200" b="0">
                <a:solidFill>
                  <a:srgbClr val="E4B657"/>
                </a:solidFill>
                <a:latin typeface="Arial"/>
                <a:ea typeface="Arial"/>
                <a:cs typeface="Arial"/>
              </a:defRPr>
            </a:pPr>
            <a:r>
              <a:rPr sz="1200" b="0">
                <a:solidFill>
                  <a:srgbClr val="E4B657"/>
                </a:solidFill>
                <a:latin typeface="Arial"/>
                <a:ea typeface="Arial"/>
                <a:cs typeface="Arial"/>
              </a:rPr>
              <a:t>AHMAD AL SHAMI</a:t>
            </a:r>
          </a:p>
        </p:txBody>
      </p:sp>
      <p:sp>
        <p:nvSpPr>
          <p:cNvPr id="3" name="">
            <a:extLst xmlns:a="http://schemas.openxmlformats.org/drawingml/2006/main">
              <a:ext uri="{FF2B5EF4-FFF2-40B4-BE49-F238E27FC236}">
                <a16:creationId xmlns:a16="http://schemas.microsoft.com/office/drawing/2014/main" id="{A86A4ADF-35F8-47A3-B525-5B2A5C074FE2}"/>
              </a:ext>
            </a:extLst>
          </p:cNvPr>
          <p:cNvSpPr>
            <a:spLocks xmlns:a="http://schemas.openxmlformats.org/drawingml/2006/main" noGrp="1"/>
          </p:cNvSpPr>
          <p:nvPr/>
        </p:nvSpPr>
        <p:spPr>
          <a:xfrm xmlns:a="http://schemas.openxmlformats.org/drawingml/2006/main">
            <a:off x="11049000" y="6419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C6D4E3"/>
                </a:solidFill>
                <a:latin typeface="Arial"/>
                <a:ea typeface="Arial"/>
                <a:cs typeface="Arial"/>
              </a:defRPr>
            </a:defPPr>
          </a:lstStyle>
          <a:p xmlns:a="http://schemas.openxmlformats.org/drawingml/2006/main">
            <a:pPr>
              <a:defRPr sz="1200" b="0">
                <a:solidFill>
                  <a:srgbClr val="C6D4E3"/>
                </a:solidFill>
                <a:latin typeface="Arial"/>
                <a:ea typeface="Arial"/>
                <a:cs typeface="Arial"/>
              </a:defRPr>
            </a:pPr>
            <a:r>
              <a:rPr sz="1200" b="0">
                <a:solidFill>
                  <a:srgbClr val="C6D4E3"/>
                </a:solidFill>
                <a:latin typeface="Arial"/>
                <a:ea typeface="Arial"/>
                <a:cs typeface="Arial"/>
              </a:rPr>
              <a:t>03</a:t>
            </a:r>
          </a:p>
        </p:txBody>
      </p:sp>
      <p:pic>
        <p:nvPicPr>
          <p:cNvPr id="4" name="">
            <a:extLst xmlns:a="http://schemas.openxmlformats.org/drawingml/2006/main">
              <a:ext uri="{FF2B5EF4-FFF2-40B4-BE49-F238E27FC236}">
                <a16:creationId xmlns:a16="http://schemas.microsoft.com/office/drawing/2014/main" id="{7987E830-FF03-4315-A2F2-888F10788CE4}"/>
              </a:ext>
            </a:extLst>
          </p:cNvPr>
          <p:cNvPicPr>
            <a:picLocks xmlns:a="http://schemas.openxmlformats.org/drawingml/2006/main" noChangeAspect="1"/>
          </p:cNvPicPr>
          <p:nvPr/>
        </p:nvPicPr>
        <p:blipFill>
          <a:blip xmlns:r="http://schemas.openxmlformats.org/officeDocument/2006/relationships" xmlns:a="http://schemas.openxmlformats.org/drawingml/2006/main" r:embed="Rb7d2cc1b64a64c0f"/>
          <a:stretch xmlns:a="http://schemas.openxmlformats.org/drawingml/2006/main"/>
        </p:blipFill>
        <p:spPr>
          <a:xfrm xmlns:a="http://schemas.openxmlformats.org/drawingml/2006/main">
            <a:off x="1907227" y="1238250"/>
            <a:ext cx="8377546" cy="471487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B584379D-7C8B-4E78-A047-AA8D695DA931}"/>
              </a:ext>
            </a:extLst>
          </p:cNvPr>
          <p:cNvSpPr>
            <a:spLocks xmlns:a="http://schemas.openxmlformats.org/drawingml/2006/main" noGrp="1"/>
          </p:cNvSpPr>
          <p:nvPr/>
        </p:nvSpPr>
        <p:spPr>
          <a:xfrm xmlns:a="http://schemas.openxmlformats.org/drawingml/2006/main">
            <a:off x="1695450" y="5124450"/>
            <a:ext cx="17526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1">
                <a:solidFill>
                  <a:srgbClr val="F7FAFF"/>
                </a:solidFill>
                <a:latin typeface="Arial"/>
                <a:ea typeface="Arial"/>
                <a:cs typeface="Arial"/>
              </a:defRPr>
            </a:defPPr>
          </a:lstStyle>
          <a:p xmlns:a="http://schemas.openxmlformats.org/drawingml/2006/main">
            <a:pPr>
              <a:defRPr sz="1725" b="1">
                <a:solidFill>
                  <a:srgbClr val="F7FAFF"/>
                </a:solidFill>
                <a:latin typeface="Arial"/>
                <a:ea typeface="Arial"/>
                <a:cs typeface="Arial"/>
              </a:defRPr>
            </a:pPr>
            <a:r>
              <a:rPr sz="1725" b="1">
                <a:solidFill>
                  <a:srgbClr val="F7FAFF"/>
                </a:solidFill>
                <a:latin typeface="Arial"/>
                <a:ea typeface="Arial"/>
                <a:cs typeface="Arial"/>
              </a:rPr>
              <a:t>AI strategy and experience</a:t>
            </a:r>
          </a:p>
        </p:txBody>
      </p:sp>
      <p:sp>
        <p:nvSpPr>
          <p:cNvPr id="6" name="">
            <a:extLst xmlns:a="http://schemas.openxmlformats.org/drawingml/2006/main">
              <a:ext uri="{FF2B5EF4-FFF2-40B4-BE49-F238E27FC236}">
                <a16:creationId xmlns:a16="http://schemas.microsoft.com/office/drawing/2014/main" id="{258B89FE-FD28-40E2-BDD6-F299DE51E0BB}"/>
              </a:ext>
            </a:extLst>
          </p:cNvPr>
          <p:cNvSpPr>
            <a:spLocks xmlns:a="http://schemas.openxmlformats.org/drawingml/2006/main" noGrp="1"/>
          </p:cNvSpPr>
          <p:nvPr/>
        </p:nvSpPr>
        <p:spPr>
          <a:xfrm xmlns:a="http://schemas.openxmlformats.org/drawingml/2006/main">
            <a:off x="3457575" y="5124450"/>
            <a:ext cx="17526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1">
                <a:solidFill>
                  <a:srgbClr val="F7FAFF"/>
                </a:solidFill>
                <a:latin typeface="Arial"/>
                <a:ea typeface="Arial"/>
                <a:cs typeface="Arial"/>
              </a:defRPr>
            </a:defPPr>
          </a:lstStyle>
          <a:p xmlns:a="http://schemas.openxmlformats.org/drawingml/2006/main">
            <a:pPr>
              <a:defRPr sz="1725" b="1">
                <a:solidFill>
                  <a:srgbClr val="F7FAFF"/>
                </a:solidFill>
                <a:latin typeface="Arial"/>
                <a:ea typeface="Arial"/>
                <a:cs typeface="Arial"/>
              </a:defRPr>
            </a:pPr>
            <a:r>
              <a:rPr sz="1725" b="1">
                <a:solidFill>
                  <a:srgbClr val="F7FAFF"/>
                </a:solidFill>
                <a:latin typeface="Arial"/>
                <a:ea typeface="Arial"/>
                <a:cs typeface="Arial"/>
              </a:rPr>
              <a:t>Business strategy</a:t>
            </a:r>
          </a:p>
        </p:txBody>
      </p:sp>
      <p:sp>
        <p:nvSpPr>
          <p:cNvPr id="7" name="">
            <a:extLst xmlns:a="http://schemas.openxmlformats.org/drawingml/2006/main">
              <a:ext uri="{FF2B5EF4-FFF2-40B4-BE49-F238E27FC236}">
                <a16:creationId xmlns:a16="http://schemas.microsoft.com/office/drawing/2014/main" id="{32F23C68-BE7C-46BA-A339-65F7C150069D}"/>
              </a:ext>
            </a:extLst>
          </p:cNvPr>
          <p:cNvSpPr>
            <a:spLocks xmlns:a="http://schemas.openxmlformats.org/drawingml/2006/main" noGrp="1"/>
          </p:cNvSpPr>
          <p:nvPr/>
        </p:nvSpPr>
        <p:spPr>
          <a:xfrm xmlns:a="http://schemas.openxmlformats.org/drawingml/2006/main">
            <a:off x="5219700" y="5124450"/>
            <a:ext cx="17526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1">
                <a:solidFill>
                  <a:srgbClr val="F7FAFF"/>
                </a:solidFill>
                <a:latin typeface="Arial"/>
                <a:ea typeface="Arial"/>
                <a:cs typeface="Arial"/>
              </a:defRPr>
            </a:defPPr>
          </a:lstStyle>
          <a:p xmlns:a="http://schemas.openxmlformats.org/drawingml/2006/main">
            <a:pPr>
              <a:defRPr sz="1725" b="1">
                <a:solidFill>
                  <a:srgbClr val="F7FAFF"/>
                </a:solidFill>
                <a:latin typeface="Arial"/>
                <a:ea typeface="Arial"/>
                <a:cs typeface="Arial"/>
              </a:defRPr>
            </a:pPr>
            <a:r>
              <a:rPr sz="1725" b="1">
                <a:solidFill>
                  <a:srgbClr val="F7FAFF"/>
                </a:solidFill>
                <a:latin typeface="Arial"/>
                <a:ea typeface="Arial"/>
                <a:cs typeface="Arial"/>
              </a:rPr>
              <a:t>AI governance and security</a:t>
            </a:r>
          </a:p>
        </p:txBody>
      </p:sp>
      <p:sp>
        <p:nvSpPr>
          <p:cNvPr id="8" name="">
            <a:extLst xmlns:a="http://schemas.openxmlformats.org/drawingml/2006/main">
              <a:ext uri="{FF2B5EF4-FFF2-40B4-BE49-F238E27FC236}">
                <a16:creationId xmlns:a16="http://schemas.microsoft.com/office/drawing/2014/main" id="{F49A55A4-0A39-4104-BF8E-3459C08C6F63}"/>
              </a:ext>
            </a:extLst>
          </p:cNvPr>
          <p:cNvSpPr>
            <a:spLocks xmlns:a="http://schemas.openxmlformats.org/drawingml/2006/main" noGrp="1"/>
          </p:cNvSpPr>
          <p:nvPr/>
        </p:nvSpPr>
        <p:spPr>
          <a:xfrm xmlns:a="http://schemas.openxmlformats.org/drawingml/2006/main">
            <a:off x="6981825" y="5124450"/>
            <a:ext cx="17526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1">
                <a:solidFill>
                  <a:srgbClr val="F7FAFF"/>
                </a:solidFill>
                <a:latin typeface="Arial"/>
                <a:ea typeface="Arial"/>
                <a:cs typeface="Arial"/>
              </a:defRPr>
            </a:defPPr>
          </a:lstStyle>
          <a:p xmlns:a="http://schemas.openxmlformats.org/drawingml/2006/main">
            <a:pPr>
              <a:defRPr sz="1725" b="1">
                <a:solidFill>
                  <a:srgbClr val="F7FAFF"/>
                </a:solidFill>
                <a:latin typeface="Arial"/>
                <a:ea typeface="Arial"/>
                <a:cs typeface="Arial"/>
              </a:defRPr>
            </a:pPr>
            <a:r>
              <a:rPr sz="1725" b="1">
                <a:solidFill>
                  <a:srgbClr val="F7FAFF"/>
                </a:solidFill>
                <a:latin typeface="Arial"/>
                <a:ea typeface="Arial"/>
                <a:cs typeface="Arial"/>
              </a:rPr>
              <a:t>Technology and data</a:t>
            </a:r>
          </a:p>
        </p:txBody>
      </p:sp>
      <p:sp>
        <p:nvSpPr>
          <p:cNvPr id="9" name="">
            <a:extLst xmlns:a="http://schemas.openxmlformats.org/drawingml/2006/main">
              <a:ext uri="{FF2B5EF4-FFF2-40B4-BE49-F238E27FC236}">
                <a16:creationId xmlns:a16="http://schemas.microsoft.com/office/drawing/2014/main" id="{5ED52EE9-D84B-4B71-96D8-A541032AA964}"/>
              </a:ext>
            </a:extLst>
          </p:cNvPr>
          <p:cNvSpPr>
            <a:spLocks xmlns:a="http://schemas.openxmlformats.org/drawingml/2006/main" noGrp="1"/>
          </p:cNvSpPr>
          <p:nvPr/>
        </p:nvSpPr>
        <p:spPr>
          <a:xfrm xmlns:a="http://schemas.openxmlformats.org/drawingml/2006/main">
            <a:off x="8743950" y="5124450"/>
            <a:ext cx="17526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1">
                <a:solidFill>
                  <a:srgbClr val="F7FAFF"/>
                </a:solidFill>
                <a:latin typeface="Arial"/>
                <a:ea typeface="Arial"/>
                <a:cs typeface="Arial"/>
              </a:defRPr>
            </a:defPPr>
          </a:lstStyle>
          <a:p xmlns:a="http://schemas.openxmlformats.org/drawingml/2006/main">
            <a:pPr>
              <a:defRPr sz="1725" b="1">
                <a:solidFill>
                  <a:srgbClr val="F7FAFF"/>
                </a:solidFill>
                <a:latin typeface="Arial"/>
                <a:ea typeface="Arial"/>
                <a:cs typeface="Arial"/>
              </a:defRPr>
            </a:pPr>
            <a:r>
              <a:rPr sz="1725" b="1">
                <a:solidFill>
                  <a:srgbClr val="F7FAFF"/>
                </a:solidFill>
                <a:latin typeface="Arial"/>
                <a:ea typeface="Arial"/>
                <a:cs typeface="Arial"/>
              </a:rPr>
              <a:t>Organization and culture</a:t>
            </a:r>
          </a:p>
        </p:txBody>
      </p:sp>
      <p:sp>
        <p:nvSpPr>
          <p:cNvPr id="10" name="">
            <a:extLst xmlns:a="http://schemas.openxmlformats.org/drawingml/2006/main">
              <a:ext uri="{FF2B5EF4-FFF2-40B4-BE49-F238E27FC236}">
                <a16:creationId xmlns:a16="http://schemas.microsoft.com/office/drawing/2014/main" id="{878EEC89-4EC5-402A-8D76-AEB6296D12C5}"/>
              </a:ext>
            </a:extLst>
          </p:cNvPr>
          <p:cNvSpPr>
            <a:spLocks xmlns:a="http://schemas.openxmlformats.org/drawingml/2006/main" noGrp="1"/>
          </p:cNvSpPr>
          <p:nvPr/>
        </p:nvSpPr>
        <p:spPr>
          <a:xfrm xmlns:a="http://schemas.openxmlformats.org/drawingml/2006/main">
            <a:off x="609600" y="6029325"/>
            <a:ext cx="109728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48C5BE"/>
                </a:solidFill>
                <a:latin typeface="Arial"/>
                <a:ea typeface="Arial"/>
                <a:cs typeface="Arial"/>
              </a:defRPr>
            </a:defPPr>
          </a:lstStyle>
          <a:p xmlns:a="http://schemas.openxmlformats.org/drawingml/2006/main">
            <a:pPr>
              <a:defRPr sz="1800" b="1">
                <a:solidFill>
                  <a:srgbClr val="48C5BE"/>
                </a:solidFill>
                <a:latin typeface="Arial"/>
                <a:ea typeface="Arial"/>
                <a:cs typeface="Arial"/>
              </a:defRPr>
            </a:pPr>
            <a:r>
              <a:rPr sz="1800" b="1">
                <a:solidFill>
                  <a:srgbClr val="48C5BE"/>
                </a:solidFill>
                <a:latin typeface="Arial"/>
                <a:ea typeface="Arial"/>
                <a:cs typeface="Arial"/>
              </a:rPr>
              <a:t>Responsible AI applies across every pillar</a:t>
            </a:r>
          </a:p>
        </p:txBody>
      </p:sp>
    </p:spTree>
    <p:extLst>
      <p:ext uri="{BB962C8B-B14F-4D97-AF65-F5344CB8AC3E}">
        <p14:creationId xmlns:p14="http://schemas.microsoft.com/office/powerpoint/2010/main" val="1863159341"/>
      </p:ext>
    </p:extLst>
  </p:cSld>
</p:sld>
</file>

<file path=ppt/slides/slide4.xml><?xml version="1.0" encoding="utf-8"?>
<p:sld xmlns:p="http://schemas.openxmlformats.org/presentationml/2006/main">
  <p:cSld>
    <p:bg>
      <p:bgPr>
        <a:solidFill xmlns:a="http://schemas.openxmlformats.org/drawingml/2006/main">
          <a:srgbClr val="0D1B2E"/>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6B8EFF5-56B0-42F6-87D6-48CF434127F8}"/>
              </a:ext>
            </a:extLst>
          </p:cNvPr>
          <p:cNvSpPr>
            <a:spLocks xmlns:a="http://schemas.openxmlformats.org/drawingml/2006/main" noGrp="1"/>
          </p:cNvSpPr>
          <p:nvPr/>
        </p:nvSpPr>
        <p:spPr>
          <a:xfrm xmlns:a="http://schemas.openxmlformats.org/drawingml/2006/main">
            <a:off x="609600" y="4191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F7FAFF"/>
                </a:solidFill>
                <a:latin typeface="Arial"/>
                <a:ea typeface="Arial"/>
                <a:cs typeface="Arial"/>
              </a:defRPr>
            </a:defPPr>
          </a:lstStyle>
          <a:p xmlns:a="http://schemas.openxmlformats.org/drawingml/2006/main">
            <a:pPr>
              <a:defRPr sz="3300" b="1">
                <a:solidFill>
                  <a:srgbClr val="F7FAFF"/>
                </a:solidFill>
                <a:latin typeface="Arial"/>
                <a:ea typeface="Arial"/>
                <a:cs typeface="Arial"/>
              </a:defRPr>
            </a:pPr>
            <a:r>
              <a:rPr sz="3300" b="1">
                <a:solidFill>
                  <a:srgbClr val="F7FAFF"/>
                </a:solidFill>
                <a:latin typeface="Arial"/>
                <a:ea typeface="Arial"/>
                <a:cs typeface="Arial"/>
              </a:rPr>
              <a:t>A readiness profile reveals the constraints</a:t>
            </a:r>
          </a:p>
        </p:txBody>
      </p:sp>
      <p:sp>
        <p:nvSpPr>
          <p:cNvPr id="2" name="">
            <a:extLst xmlns:a="http://schemas.openxmlformats.org/drawingml/2006/main">
              <a:ext uri="{FF2B5EF4-FFF2-40B4-BE49-F238E27FC236}">
                <a16:creationId xmlns:a16="http://schemas.microsoft.com/office/drawing/2014/main" id="{999C4CB9-AE1E-4EDA-B438-F4434A94BBA3}"/>
              </a:ext>
            </a:extLst>
          </p:cNvPr>
          <p:cNvSpPr>
            <a:spLocks xmlns:a="http://schemas.openxmlformats.org/drawingml/2006/main" noGrp="1"/>
          </p:cNvSpPr>
          <p:nvPr/>
        </p:nvSpPr>
        <p:spPr>
          <a:xfrm xmlns:a="http://schemas.openxmlformats.org/drawingml/2006/main">
            <a:off x="609600" y="6419850"/>
            <a:ext cx="571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E4B657"/>
                </a:solidFill>
                <a:latin typeface="Arial"/>
                <a:ea typeface="Arial"/>
                <a:cs typeface="Arial"/>
              </a:defRPr>
            </a:defPPr>
          </a:lstStyle>
          <a:p xmlns:a="http://schemas.openxmlformats.org/drawingml/2006/main">
            <a:pPr>
              <a:defRPr sz="1200" b="0">
                <a:solidFill>
                  <a:srgbClr val="E4B657"/>
                </a:solidFill>
                <a:latin typeface="Arial"/>
                <a:ea typeface="Arial"/>
                <a:cs typeface="Arial"/>
              </a:defRPr>
            </a:pPr>
            <a:r>
              <a:rPr sz="1200" b="0">
                <a:solidFill>
                  <a:srgbClr val="E4B657"/>
                </a:solidFill>
                <a:latin typeface="Arial"/>
                <a:ea typeface="Arial"/>
                <a:cs typeface="Arial"/>
              </a:rPr>
              <a:t>AHMAD AL SHAMI</a:t>
            </a:r>
          </a:p>
        </p:txBody>
      </p:sp>
      <p:sp>
        <p:nvSpPr>
          <p:cNvPr id="3" name="">
            <a:extLst xmlns:a="http://schemas.openxmlformats.org/drawingml/2006/main">
              <a:ext uri="{FF2B5EF4-FFF2-40B4-BE49-F238E27FC236}">
                <a16:creationId xmlns:a16="http://schemas.microsoft.com/office/drawing/2014/main" id="{080F491C-E4D6-4372-9A52-49B2D5B590DA}"/>
              </a:ext>
            </a:extLst>
          </p:cNvPr>
          <p:cNvSpPr>
            <a:spLocks xmlns:a="http://schemas.openxmlformats.org/drawingml/2006/main" noGrp="1"/>
          </p:cNvSpPr>
          <p:nvPr/>
        </p:nvSpPr>
        <p:spPr>
          <a:xfrm xmlns:a="http://schemas.openxmlformats.org/drawingml/2006/main">
            <a:off x="11049000" y="6419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C6D4E3"/>
                </a:solidFill>
                <a:latin typeface="Arial"/>
                <a:ea typeface="Arial"/>
                <a:cs typeface="Arial"/>
              </a:defRPr>
            </a:defPPr>
          </a:lstStyle>
          <a:p xmlns:a="http://schemas.openxmlformats.org/drawingml/2006/main">
            <a:pPr>
              <a:defRPr sz="1200" b="0">
                <a:solidFill>
                  <a:srgbClr val="C6D4E3"/>
                </a:solidFill>
                <a:latin typeface="Arial"/>
                <a:ea typeface="Arial"/>
                <a:cs typeface="Arial"/>
              </a:defRPr>
            </a:pPr>
            <a:r>
              <a:rPr sz="1200" b="0">
                <a:solidFill>
                  <a:srgbClr val="C6D4E3"/>
                </a:solidFill>
                <a:latin typeface="Arial"/>
                <a:ea typeface="Arial"/>
                <a:cs typeface="Arial"/>
              </a:rPr>
              <a:t>04</a:t>
            </a:r>
          </a:p>
        </p:txBody>
      </p:sp>
      <p:sp>
        <p:nvSpPr>
          <p:cNvPr id="4" name="">
            <a:extLst xmlns:a="http://schemas.openxmlformats.org/drawingml/2006/main">
              <a:ext uri="{FF2B5EF4-FFF2-40B4-BE49-F238E27FC236}">
                <a16:creationId xmlns:a16="http://schemas.microsoft.com/office/drawing/2014/main" id="{DD050857-3C5A-4B7E-A961-5E3A5BE7FC30}"/>
              </a:ext>
            </a:extLst>
          </p:cNvPr>
          <p:cNvSpPr>
            <a:spLocks xmlns:a="http://schemas.openxmlformats.org/drawingml/2006/main" noGrp="1"/>
          </p:cNvSpPr>
          <p:nvPr/>
        </p:nvSpPr>
        <p:spPr>
          <a:xfrm xmlns:a="http://schemas.openxmlformats.org/drawingml/2006/main">
            <a:off x="609600" y="131445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E4B657"/>
                </a:solidFill>
                <a:latin typeface="Arial"/>
                <a:ea typeface="Arial"/>
                <a:cs typeface="Arial"/>
              </a:defRPr>
            </a:defPPr>
          </a:lstStyle>
          <a:p xmlns:a="http://schemas.openxmlformats.org/drawingml/2006/main">
            <a:pPr>
              <a:defRPr sz="1725" b="0">
                <a:solidFill>
                  <a:srgbClr val="E4B657"/>
                </a:solidFill>
                <a:latin typeface="Arial"/>
                <a:ea typeface="Arial"/>
                <a:cs typeface="Arial"/>
              </a:defRPr>
            </a:pPr>
            <a:r>
              <a:rPr sz="1725" b="0">
                <a:solidFill>
                  <a:srgbClr val="E4B657"/>
                </a:solidFill>
                <a:latin typeface="Arial"/>
                <a:ea typeface="Arial"/>
                <a:cs typeface="Arial"/>
              </a:rPr>
              <a:t>Fictional example for discussion</a:t>
            </a:r>
          </a:p>
        </p:txBody>
      </p:sp>
      <p:sp>
        <p:nvSpPr>
          <p:cNvPr id="5" name="">
            <a:extLst xmlns:a="http://schemas.openxmlformats.org/drawingml/2006/main">
              <a:ext uri="{FF2B5EF4-FFF2-40B4-BE49-F238E27FC236}">
                <a16:creationId xmlns:a16="http://schemas.microsoft.com/office/drawing/2014/main" id="{69B528EF-E0B1-4D0E-8326-57F357D393FC}"/>
              </a:ext>
            </a:extLst>
          </p:cNvPr>
          <p:cNvSpPr>
            <a:spLocks xmlns:a="http://schemas.openxmlformats.org/drawingml/2006/main" noGrp="1"/>
          </p:cNvSpPr>
          <p:nvPr/>
        </p:nvSpPr>
        <p:spPr>
          <a:xfrm xmlns:a="http://schemas.openxmlformats.org/drawingml/2006/main">
            <a:off x="609600" y="1981200"/>
            <a:ext cx="6667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F7FAFF"/>
                </a:solidFill>
                <a:latin typeface="Arial"/>
                <a:ea typeface="Arial"/>
                <a:cs typeface="Arial"/>
              </a:defRPr>
            </a:defPPr>
          </a:lstStyle>
          <a:p xmlns:a="http://schemas.openxmlformats.org/drawingml/2006/main">
            <a:pPr>
              <a:defRPr sz="2100" b="0">
                <a:solidFill>
                  <a:srgbClr val="F7FAFF"/>
                </a:solidFill>
                <a:latin typeface="Arial"/>
                <a:ea typeface="Arial"/>
                <a:cs typeface="Arial"/>
              </a:defRPr>
            </a:pPr>
            <a:r>
              <a:rPr sz="2100" b="0">
                <a:solidFill>
                  <a:srgbClr val="F7FAFF"/>
                </a:solidFill>
                <a:latin typeface="Arial"/>
                <a:ea typeface="Arial"/>
                <a:cs typeface="Arial"/>
              </a:rPr>
              <a:t>Strategy and experience</a:t>
            </a:r>
          </a:p>
        </p:txBody>
      </p:sp>
      <p:sp>
        <p:nvSpPr>
          <p:cNvPr id="6" name="">
            <a:extLst xmlns:a="http://schemas.openxmlformats.org/drawingml/2006/main">
              <a:ext uri="{FF2B5EF4-FFF2-40B4-BE49-F238E27FC236}">
                <a16:creationId xmlns:a16="http://schemas.microsoft.com/office/drawing/2014/main" id="{A27B6DF8-1135-4FBF-AB86-567D9C36DAB6}"/>
              </a:ext>
            </a:extLst>
          </p:cNvPr>
          <p:cNvSpPr>
            <a:spLocks xmlns:a="http://schemas.openxmlformats.org/drawingml/2006/main" noGrp="1"/>
          </p:cNvSpPr>
          <p:nvPr/>
        </p:nvSpPr>
        <p:spPr>
          <a:xfrm xmlns:a="http://schemas.openxmlformats.org/drawingml/2006/main">
            <a:off x="7810500" y="1981200"/>
            <a:ext cx="3810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48C5BE"/>
                </a:solidFill>
                <a:latin typeface="Arial"/>
                <a:ea typeface="Arial"/>
                <a:cs typeface="Arial"/>
              </a:defRPr>
            </a:defPPr>
          </a:lstStyle>
          <a:p xmlns:a="http://schemas.openxmlformats.org/drawingml/2006/main">
            <a:pPr>
              <a:defRPr sz="2100" b="1">
                <a:solidFill>
                  <a:srgbClr val="48C5BE"/>
                </a:solidFill>
                <a:latin typeface="Arial"/>
                <a:ea typeface="Arial"/>
                <a:cs typeface="Arial"/>
              </a:defRPr>
            </a:pPr>
            <a:r>
              <a:rPr sz="2100" b="1">
                <a:solidFill>
                  <a:srgbClr val="48C5BE"/>
                </a:solidFill>
                <a:latin typeface="Arial"/>
                <a:ea typeface="Arial"/>
                <a:cs typeface="Arial"/>
              </a:rPr>
              <a:t>300  Defined</a:t>
            </a:r>
          </a:p>
        </p:txBody>
      </p:sp>
      <p:sp>
        <p:nvSpPr>
          <p:cNvPr id="7" name="">
            <a:extLst xmlns:a="http://schemas.openxmlformats.org/drawingml/2006/main">
              <a:ext uri="{FF2B5EF4-FFF2-40B4-BE49-F238E27FC236}">
                <a16:creationId xmlns:a16="http://schemas.microsoft.com/office/drawing/2014/main" id="{7E24A575-11C7-4847-B19D-46F6BA0735BA}"/>
              </a:ext>
            </a:extLst>
          </p:cNvPr>
          <p:cNvSpPr>
            <a:spLocks xmlns:a="http://schemas.openxmlformats.org/drawingml/2006/main" noGrp="1"/>
          </p:cNvSpPr>
          <p:nvPr/>
        </p:nvSpPr>
        <p:spPr>
          <a:xfrm xmlns:a="http://schemas.openxmlformats.org/drawingml/2006/main">
            <a:off x="609600" y="2628900"/>
            <a:ext cx="6667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F7FAFF"/>
                </a:solidFill>
                <a:latin typeface="Arial"/>
                <a:ea typeface="Arial"/>
                <a:cs typeface="Arial"/>
              </a:defRPr>
            </a:defPPr>
          </a:lstStyle>
          <a:p xmlns:a="http://schemas.openxmlformats.org/drawingml/2006/main">
            <a:pPr>
              <a:defRPr sz="2100" b="0">
                <a:solidFill>
                  <a:srgbClr val="F7FAFF"/>
                </a:solidFill>
                <a:latin typeface="Arial"/>
                <a:ea typeface="Arial"/>
                <a:cs typeface="Arial"/>
              </a:defRPr>
            </a:pPr>
            <a:r>
              <a:rPr sz="2100" b="0">
                <a:solidFill>
                  <a:srgbClr val="F7FAFF"/>
                </a:solidFill>
                <a:latin typeface="Arial"/>
                <a:ea typeface="Arial"/>
                <a:cs typeface="Arial"/>
              </a:rPr>
              <a:t>Business strategy</a:t>
            </a:r>
          </a:p>
        </p:txBody>
      </p:sp>
      <p:sp>
        <p:nvSpPr>
          <p:cNvPr id="8" name="">
            <a:extLst xmlns:a="http://schemas.openxmlformats.org/drawingml/2006/main">
              <a:ext uri="{FF2B5EF4-FFF2-40B4-BE49-F238E27FC236}">
                <a16:creationId xmlns:a16="http://schemas.microsoft.com/office/drawing/2014/main" id="{CB4C474F-E528-42DE-8DFA-723BF8B40617}"/>
              </a:ext>
            </a:extLst>
          </p:cNvPr>
          <p:cNvSpPr>
            <a:spLocks xmlns:a="http://schemas.openxmlformats.org/drawingml/2006/main" noGrp="1"/>
          </p:cNvSpPr>
          <p:nvPr/>
        </p:nvSpPr>
        <p:spPr>
          <a:xfrm xmlns:a="http://schemas.openxmlformats.org/drawingml/2006/main">
            <a:off x="7810500" y="2628900"/>
            <a:ext cx="3810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E4B657"/>
                </a:solidFill>
                <a:latin typeface="Arial"/>
                <a:ea typeface="Arial"/>
                <a:cs typeface="Arial"/>
              </a:defRPr>
            </a:defPPr>
          </a:lstStyle>
          <a:p xmlns:a="http://schemas.openxmlformats.org/drawingml/2006/main">
            <a:pPr>
              <a:defRPr sz="2100" b="1">
                <a:solidFill>
                  <a:srgbClr val="E4B657"/>
                </a:solidFill>
                <a:latin typeface="Arial"/>
                <a:ea typeface="Arial"/>
                <a:cs typeface="Arial"/>
              </a:defRPr>
            </a:pPr>
            <a:r>
              <a:rPr sz="2100" b="1">
                <a:solidFill>
                  <a:srgbClr val="E4B657"/>
                </a:solidFill>
                <a:latin typeface="Arial"/>
                <a:ea typeface="Arial"/>
                <a:cs typeface="Arial"/>
              </a:rPr>
              <a:t>200  Repeatable</a:t>
            </a:r>
          </a:p>
        </p:txBody>
      </p:sp>
      <p:sp>
        <p:nvSpPr>
          <p:cNvPr id="9" name="">
            <a:extLst xmlns:a="http://schemas.openxmlformats.org/drawingml/2006/main">
              <a:ext uri="{FF2B5EF4-FFF2-40B4-BE49-F238E27FC236}">
                <a16:creationId xmlns:a16="http://schemas.microsoft.com/office/drawing/2014/main" id="{E3AF1A11-6F7F-4816-BF8C-E4D3B3E2DD3A}"/>
              </a:ext>
            </a:extLst>
          </p:cNvPr>
          <p:cNvSpPr>
            <a:spLocks xmlns:a="http://schemas.openxmlformats.org/drawingml/2006/main" noGrp="1"/>
          </p:cNvSpPr>
          <p:nvPr/>
        </p:nvSpPr>
        <p:spPr>
          <a:xfrm xmlns:a="http://schemas.openxmlformats.org/drawingml/2006/main">
            <a:off x="609600" y="3276600"/>
            <a:ext cx="6667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F7FAFF"/>
                </a:solidFill>
                <a:latin typeface="Arial"/>
                <a:ea typeface="Arial"/>
                <a:cs typeface="Arial"/>
              </a:defRPr>
            </a:defPPr>
          </a:lstStyle>
          <a:p xmlns:a="http://schemas.openxmlformats.org/drawingml/2006/main">
            <a:pPr>
              <a:defRPr sz="2100" b="0">
                <a:solidFill>
                  <a:srgbClr val="F7FAFF"/>
                </a:solidFill>
                <a:latin typeface="Arial"/>
                <a:ea typeface="Arial"/>
                <a:cs typeface="Arial"/>
              </a:defRPr>
            </a:pPr>
            <a:r>
              <a:rPr sz="2100" b="0">
                <a:solidFill>
                  <a:srgbClr val="F7FAFF"/>
                </a:solidFill>
                <a:latin typeface="Arial"/>
                <a:ea typeface="Arial"/>
                <a:cs typeface="Arial"/>
              </a:rPr>
              <a:t>Governance and security</a:t>
            </a:r>
          </a:p>
        </p:txBody>
      </p:sp>
      <p:sp>
        <p:nvSpPr>
          <p:cNvPr id="10" name="">
            <a:extLst xmlns:a="http://schemas.openxmlformats.org/drawingml/2006/main">
              <a:ext uri="{FF2B5EF4-FFF2-40B4-BE49-F238E27FC236}">
                <a16:creationId xmlns:a16="http://schemas.microsoft.com/office/drawing/2014/main" id="{FC8F2907-B0E3-480E-89A1-E2FD5D7DBD59}"/>
              </a:ext>
            </a:extLst>
          </p:cNvPr>
          <p:cNvSpPr>
            <a:spLocks xmlns:a="http://schemas.openxmlformats.org/drawingml/2006/main" noGrp="1"/>
          </p:cNvSpPr>
          <p:nvPr/>
        </p:nvSpPr>
        <p:spPr>
          <a:xfrm xmlns:a="http://schemas.openxmlformats.org/drawingml/2006/main">
            <a:off x="7810500" y="3276600"/>
            <a:ext cx="3810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48C5BE"/>
                </a:solidFill>
                <a:latin typeface="Arial"/>
                <a:ea typeface="Arial"/>
                <a:cs typeface="Arial"/>
              </a:defRPr>
            </a:defPPr>
          </a:lstStyle>
          <a:p xmlns:a="http://schemas.openxmlformats.org/drawingml/2006/main">
            <a:pPr>
              <a:defRPr sz="2100" b="1">
                <a:solidFill>
                  <a:srgbClr val="48C5BE"/>
                </a:solidFill>
                <a:latin typeface="Arial"/>
                <a:ea typeface="Arial"/>
                <a:cs typeface="Arial"/>
              </a:defRPr>
            </a:pPr>
            <a:r>
              <a:rPr sz="2100" b="1">
                <a:solidFill>
                  <a:srgbClr val="48C5BE"/>
                </a:solidFill>
                <a:latin typeface="Arial"/>
                <a:ea typeface="Arial"/>
                <a:cs typeface="Arial"/>
              </a:rPr>
              <a:t>300  Defined</a:t>
            </a:r>
          </a:p>
        </p:txBody>
      </p:sp>
      <p:sp>
        <p:nvSpPr>
          <p:cNvPr id="11" name="">
            <a:extLst xmlns:a="http://schemas.openxmlformats.org/drawingml/2006/main">
              <a:ext uri="{FF2B5EF4-FFF2-40B4-BE49-F238E27FC236}">
                <a16:creationId xmlns:a16="http://schemas.microsoft.com/office/drawing/2014/main" id="{A0B5851F-5305-453C-99B1-01FCA755E12B}"/>
              </a:ext>
            </a:extLst>
          </p:cNvPr>
          <p:cNvSpPr>
            <a:spLocks xmlns:a="http://schemas.openxmlformats.org/drawingml/2006/main" noGrp="1"/>
          </p:cNvSpPr>
          <p:nvPr/>
        </p:nvSpPr>
        <p:spPr>
          <a:xfrm xmlns:a="http://schemas.openxmlformats.org/drawingml/2006/main">
            <a:off x="609600" y="3924300"/>
            <a:ext cx="6667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F7FAFF"/>
                </a:solidFill>
                <a:latin typeface="Arial"/>
                <a:ea typeface="Arial"/>
                <a:cs typeface="Arial"/>
              </a:defRPr>
            </a:defPPr>
          </a:lstStyle>
          <a:p xmlns:a="http://schemas.openxmlformats.org/drawingml/2006/main">
            <a:pPr>
              <a:defRPr sz="2100" b="0">
                <a:solidFill>
                  <a:srgbClr val="F7FAFF"/>
                </a:solidFill>
                <a:latin typeface="Arial"/>
                <a:ea typeface="Arial"/>
                <a:cs typeface="Arial"/>
              </a:defRPr>
            </a:pPr>
            <a:r>
              <a:rPr sz="2100" b="0">
                <a:solidFill>
                  <a:srgbClr val="F7FAFF"/>
                </a:solidFill>
                <a:latin typeface="Arial"/>
                <a:ea typeface="Arial"/>
                <a:cs typeface="Arial"/>
              </a:rPr>
              <a:t>Technology and data</a:t>
            </a:r>
          </a:p>
        </p:txBody>
      </p:sp>
      <p:sp>
        <p:nvSpPr>
          <p:cNvPr id="12" name="">
            <a:extLst xmlns:a="http://schemas.openxmlformats.org/drawingml/2006/main">
              <a:ext uri="{FF2B5EF4-FFF2-40B4-BE49-F238E27FC236}">
                <a16:creationId xmlns:a16="http://schemas.microsoft.com/office/drawing/2014/main" id="{F8D8CC6F-B49C-478E-9CF6-F7195409F3CB}"/>
              </a:ext>
            </a:extLst>
          </p:cNvPr>
          <p:cNvSpPr>
            <a:spLocks xmlns:a="http://schemas.openxmlformats.org/drawingml/2006/main" noGrp="1"/>
          </p:cNvSpPr>
          <p:nvPr/>
        </p:nvSpPr>
        <p:spPr>
          <a:xfrm xmlns:a="http://schemas.openxmlformats.org/drawingml/2006/main">
            <a:off x="7810500" y="3924300"/>
            <a:ext cx="3810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48C5BE"/>
                </a:solidFill>
                <a:latin typeface="Arial"/>
                <a:ea typeface="Arial"/>
                <a:cs typeface="Arial"/>
              </a:defRPr>
            </a:defPPr>
          </a:lstStyle>
          <a:p xmlns:a="http://schemas.openxmlformats.org/drawingml/2006/main">
            <a:pPr>
              <a:defRPr sz="2100" b="1">
                <a:solidFill>
                  <a:srgbClr val="48C5BE"/>
                </a:solidFill>
                <a:latin typeface="Arial"/>
                <a:ea typeface="Arial"/>
                <a:cs typeface="Arial"/>
              </a:defRPr>
            </a:pPr>
            <a:r>
              <a:rPr sz="2100" b="1">
                <a:solidFill>
                  <a:srgbClr val="48C5BE"/>
                </a:solidFill>
                <a:latin typeface="Arial"/>
                <a:ea typeface="Arial"/>
                <a:cs typeface="Arial"/>
              </a:rPr>
              <a:t>400  Capable</a:t>
            </a:r>
          </a:p>
        </p:txBody>
      </p:sp>
      <p:sp>
        <p:nvSpPr>
          <p:cNvPr id="13" name="">
            <a:extLst xmlns:a="http://schemas.openxmlformats.org/drawingml/2006/main">
              <a:ext uri="{FF2B5EF4-FFF2-40B4-BE49-F238E27FC236}">
                <a16:creationId xmlns:a16="http://schemas.microsoft.com/office/drawing/2014/main" id="{90985646-1EF2-46FC-8334-8805815576C1}"/>
              </a:ext>
            </a:extLst>
          </p:cNvPr>
          <p:cNvSpPr>
            <a:spLocks xmlns:a="http://schemas.openxmlformats.org/drawingml/2006/main" noGrp="1"/>
          </p:cNvSpPr>
          <p:nvPr/>
        </p:nvSpPr>
        <p:spPr>
          <a:xfrm xmlns:a="http://schemas.openxmlformats.org/drawingml/2006/main">
            <a:off x="609600" y="4572000"/>
            <a:ext cx="6667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F7FAFF"/>
                </a:solidFill>
                <a:latin typeface="Arial"/>
                <a:ea typeface="Arial"/>
                <a:cs typeface="Arial"/>
              </a:defRPr>
            </a:defPPr>
          </a:lstStyle>
          <a:p xmlns:a="http://schemas.openxmlformats.org/drawingml/2006/main">
            <a:pPr>
              <a:defRPr sz="2100" b="0">
                <a:solidFill>
                  <a:srgbClr val="F7FAFF"/>
                </a:solidFill>
                <a:latin typeface="Arial"/>
                <a:ea typeface="Arial"/>
                <a:cs typeface="Arial"/>
              </a:defRPr>
            </a:pPr>
            <a:r>
              <a:rPr sz="2100" b="0">
                <a:solidFill>
                  <a:srgbClr val="F7FAFF"/>
                </a:solidFill>
                <a:latin typeface="Arial"/>
                <a:ea typeface="Arial"/>
                <a:cs typeface="Arial"/>
              </a:rPr>
              <a:t>Organization and culture</a:t>
            </a:r>
          </a:p>
        </p:txBody>
      </p:sp>
      <p:sp>
        <p:nvSpPr>
          <p:cNvPr id="14" name="">
            <a:extLst xmlns:a="http://schemas.openxmlformats.org/drawingml/2006/main">
              <a:ext uri="{FF2B5EF4-FFF2-40B4-BE49-F238E27FC236}">
                <a16:creationId xmlns:a16="http://schemas.microsoft.com/office/drawing/2014/main" id="{CBC6655F-1E45-4EC0-94AD-6045A7BC2123}"/>
              </a:ext>
            </a:extLst>
          </p:cNvPr>
          <p:cNvSpPr>
            <a:spLocks xmlns:a="http://schemas.openxmlformats.org/drawingml/2006/main" noGrp="1"/>
          </p:cNvSpPr>
          <p:nvPr/>
        </p:nvSpPr>
        <p:spPr>
          <a:xfrm xmlns:a="http://schemas.openxmlformats.org/drawingml/2006/main">
            <a:off x="7810500" y="4572000"/>
            <a:ext cx="3810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E4B657"/>
                </a:solidFill>
                <a:latin typeface="Arial"/>
                <a:ea typeface="Arial"/>
                <a:cs typeface="Arial"/>
              </a:defRPr>
            </a:defPPr>
          </a:lstStyle>
          <a:p xmlns:a="http://schemas.openxmlformats.org/drawingml/2006/main">
            <a:pPr>
              <a:defRPr sz="2100" b="1">
                <a:solidFill>
                  <a:srgbClr val="E4B657"/>
                </a:solidFill>
                <a:latin typeface="Arial"/>
                <a:ea typeface="Arial"/>
                <a:cs typeface="Arial"/>
              </a:defRPr>
            </a:pPr>
            <a:r>
              <a:rPr sz="2100" b="1">
                <a:solidFill>
                  <a:srgbClr val="E4B657"/>
                </a:solidFill>
                <a:latin typeface="Arial"/>
                <a:ea typeface="Arial"/>
                <a:cs typeface="Arial"/>
              </a:rPr>
              <a:t>200  Repeatable</a:t>
            </a:r>
          </a:p>
        </p:txBody>
      </p:sp>
      <p:sp>
        <p:nvSpPr>
          <p:cNvPr id="15" name="">
            <a:extLst xmlns:a="http://schemas.openxmlformats.org/drawingml/2006/main">
              <a:ext uri="{FF2B5EF4-FFF2-40B4-BE49-F238E27FC236}">
                <a16:creationId xmlns:a16="http://schemas.microsoft.com/office/drawing/2014/main" id="{7E485F4B-11BD-4E59-8D6B-BF1C4B73D337}"/>
              </a:ext>
            </a:extLst>
          </p:cNvPr>
          <p:cNvSpPr>
            <a:spLocks xmlns:a="http://schemas.openxmlformats.org/drawingml/2006/main" noGrp="1"/>
          </p:cNvSpPr>
          <p:nvPr/>
        </p:nvSpPr>
        <p:spPr>
          <a:xfrm xmlns:a="http://schemas.openxmlformats.org/drawingml/2006/main">
            <a:off x="609600" y="5667375"/>
            <a:ext cx="109728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E4B657"/>
                </a:solidFill>
                <a:latin typeface="Arial"/>
                <a:ea typeface="Arial"/>
                <a:cs typeface="Arial"/>
              </a:defRPr>
            </a:defPPr>
          </a:lstStyle>
          <a:p xmlns:a="http://schemas.openxmlformats.org/drawingml/2006/main">
            <a:pPr>
              <a:defRPr sz="2100" b="1">
                <a:solidFill>
                  <a:srgbClr val="E4B657"/>
                </a:solidFill>
                <a:latin typeface="Arial"/>
                <a:ea typeface="Arial"/>
                <a:cs typeface="Arial"/>
              </a:defRPr>
            </a:pPr>
            <a:r>
              <a:rPr sz="2100" b="1">
                <a:solidFill>
                  <a:srgbClr val="E4B657"/>
                </a:solidFill>
                <a:latin typeface="Arial"/>
                <a:ea typeface="Arial"/>
                <a:cs typeface="Arial"/>
              </a:rPr>
              <a:t>Priority: process redesign and team readiness before broader autonomy</a:t>
            </a:r>
          </a:p>
        </p:txBody>
      </p:sp>
    </p:spTree>
    <p:extLst>
      <p:ext uri="{BB962C8B-B14F-4D97-AF65-F5344CB8AC3E}">
        <p14:creationId xmlns:p14="http://schemas.microsoft.com/office/powerpoint/2010/main" val="470295873"/>
      </p:ext>
    </p:extLst>
  </p:cSld>
</p:sld>
</file>

<file path=ppt/slides/slide5.xml><?xml version="1.0" encoding="utf-8"?>
<p:sld xmlns:p="http://schemas.openxmlformats.org/presentationml/2006/main">
  <p:cSld>
    <p:bg>
      <p:bgPr>
        <a:solidFill xmlns:a="http://schemas.openxmlformats.org/drawingml/2006/main">
          <a:srgbClr val="0D1B2E"/>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CDB748AA-A1CE-41EE-95B3-8ABAD3ABC404}"/>
              </a:ext>
            </a:extLst>
          </p:cNvPr>
          <p:cNvSpPr>
            <a:spLocks xmlns:a="http://schemas.openxmlformats.org/drawingml/2006/main" noGrp="1"/>
          </p:cNvSpPr>
          <p:nvPr/>
        </p:nvSpPr>
        <p:spPr>
          <a:xfrm xmlns:a="http://schemas.openxmlformats.org/drawingml/2006/main">
            <a:off x="609600" y="4191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F7FAFF"/>
                </a:solidFill>
                <a:latin typeface="Arial"/>
                <a:ea typeface="Arial"/>
                <a:cs typeface="Arial"/>
              </a:defRPr>
            </a:defPPr>
          </a:lstStyle>
          <a:p xmlns:a="http://schemas.openxmlformats.org/drawingml/2006/main">
            <a:pPr>
              <a:defRPr sz="3300" b="1">
                <a:solidFill>
                  <a:srgbClr val="F7FAFF"/>
                </a:solidFill>
                <a:latin typeface="Arial"/>
                <a:ea typeface="Arial"/>
                <a:cs typeface="Arial"/>
              </a:defRPr>
            </a:pPr>
            <a:r>
              <a:rPr sz="3300" b="1">
                <a:solidFill>
                  <a:srgbClr val="F7FAFF"/>
                </a:solidFill>
                <a:latin typeface="Arial"/>
                <a:ea typeface="Arial"/>
                <a:cs typeface="Arial"/>
              </a:rPr>
              <a:t>An agent-assisted purchase request</a:t>
            </a:r>
          </a:p>
        </p:txBody>
      </p:sp>
      <p:sp>
        <p:nvSpPr>
          <p:cNvPr id="2" name="">
            <a:extLst xmlns:a="http://schemas.openxmlformats.org/drawingml/2006/main">
              <a:ext uri="{FF2B5EF4-FFF2-40B4-BE49-F238E27FC236}">
                <a16:creationId xmlns:a16="http://schemas.microsoft.com/office/drawing/2014/main" id="{F1C0AD45-CB18-44AB-A560-A6252A8A765F}"/>
              </a:ext>
            </a:extLst>
          </p:cNvPr>
          <p:cNvSpPr>
            <a:spLocks xmlns:a="http://schemas.openxmlformats.org/drawingml/2006/main" noGrp="1"/>
          </p:cNvSpPr>
          <p:nvPr/>
        </p:nvSpPr>
        <p:spPr>
          <a:xfrm xmlns:a="http://schemas.openxmlformats.org/drawingml/2006/main">
            <a:off x="609600" y="6419850"/>
            <a:ext cx="571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E4B657"/>
                </a:solidFill>
                <a:latin typeface="Arial"/>
                <a:ea typeface="Arial"/>
                <a:cs typeface="Arial"/>
              </a:defRPr>
            </a:defPPr>
          </a:lstStyle>
          <a:p xmlns:a="http://schemas.openxmlformats.org/drawingml/2006/main">
            <a:pPr>
              <a:defRPr sz="1200" b="0">
                <a:solidFill>
                  <a:srgbClr val="E4B657"/>
                </a:solidFill>
                <a:latin typeface="Arial"/>
                <a:ea typeface="Arial"/>
                <a:cs typeface="Arial"/>
              </a:defRPr>
            </a:pPr>
            <a:r>
              <a:rPr sz="1200" b="0">
                <a:solidFill>
                  <a:srgbClr val="E4B657"/>
                </a:solidFill>
                <a:latin typeface="Arial"/>
                <a:ea typeface="Arial"/>
                <a:cs typeface="Arial"/>
              </a:rPr>
              <a:t>AHMAD AL SHAMI</a:t>
            </a:r>
          </a:p>
        </p:txBody>
      </p:sp>
      <p:sp>
        <p:nvSpPr>
          <p:cNvPr id="3" name="">
            <a:extLst xmlns:a="http://schemas.openxmlformats.org/drawingml/2006/main">
              <a:ext uri="{FF2B5EF4-FFF2-40B4-BE49-F238E27FC236}">
                <a16:creationId xmlns:a16="http://schemas.microsoft.com/office/drawing/2014/main" id="{7A547943-83F9-407D-9214-516DA833AB52}"/>
              </a:ext>
            </a:extLst>
          </p:cNvPr>
          <p:cNvSpPr>
            <a:spLocks xmlns:a="http://schemas.openxmlformats.org/drawingml/2006/main" noGrp="1"/>
          </p:cNvSpPr>
          <p:nvPr/>
        </p:nvSpPr>
        <p:spPr>
          <a:xfrm xmlns:a="http://schemas.openxmlformats.org/drawingml/2006/main">
            <a:off x="11049000" y="6419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C6D4E3"/>
                </a:solidFill>
                <a:latin typeface="Arial"/>
                <a:ea typeface="Arial"/>
                <a:cs typeface="Arial"/>
              </a:defRPr>
            </a:defPPr>
          </a:lstStyle>
          <a:p xmlns:a="http://schemas.openxmlformats.org/drawingml/2006/main">
            <a:pPr>
              <a:defRPr sz="1200" b="0">
                <a:solidFill>
                  <a:srgbClr val="C6D4E3"/>
                </a:solidFill>
                <a:latin typeface="Arial"/>
                <a:ea typeface="Arial"/>
                <a:cs typeface="Arial"/>
              </a:defRPr>
            </a:pPr>
            <a:r>
              <a:rPr sz="1200" b="0">
                <a:solidFill>
                  <a:srgbClr val="C6D4E3"/>
                </a:solidFill>
                <a:latin typeface="Arial"/>
                <a:ea typeface="Arial"/>
                <a:cs typeface="Arial"/>
              </a:rPr>
              <a:t>05</a:t>
            </a:r>
          </a:p>
        </p:txBody>
      </p:sp>
      <p:pic>
        <p:nvPicPr>
          <p:cNvPr id="4" name="">
            <a:extLst xmlns:a="http://schemas.openxmlformats.org/drawingml/2006/main">
              <a:ext uri="{FF2B5EF4-FFF2-40B4-BE49-F238E27FC236}">
                <a16:creationId xmlns:a16="http://schemas.microsoft.com/office/drawing/2014/main" id="{22AB716D-6F0B-4F21-9B58-8E7A0B6BCEBE}"/>
              </a:ext>
            </a:extLst>
          </p:cNvPr>
          <p:cNvPicPr>
            <a:picLocks xmlns:a="http://schemas.openxmlformats.org/drawingml/2006/main" noChangeAspect="1"/>
          </p:cNvPicPr>
          <p:nvPr/>
        </p:nvPicPr>
        <p:blipFill>
          <a:blip xmlns:r="http://schemas.openxmlformats.org/officeDocument/2006/relationships" xmlns:a="http://schemas.openxmlformats.org/drawingml/2006/main" r:embed="R8d3c6ceed999475a"/>
          <a:stretch xmlns:a="http://schemas.openxmlformats.org/drawingml/2006/main"/>
        </p:blipFill>
        <p:spPr>
          <a:xfrm xmlns:a="http://schemas.openxmlformats.org/drawingml/2006/main">
            <a:off x="1526429" y="1181100"/>
            <a:ext cx="9139141" cy="5143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34CAC27-3D39-4D7E-AA7E-BFC1B0E66027}"/>
              </a:ext>
            </a:extLst>
          </p:cNvPr>
          <p:cNvSpPr>
            <a:spLocks xmlns:a="http://schemas.openxmlformats.org/drawingml/2006/main" noGrp="1"/>
          </p:cNvSpPr>
          <p:nvPr/>
        </p:nvSpPr>
        <p:spPr>
          <a:xfrm xmlns:a="http://schemas.openxmlformats.org/drawingml/2006/main">
            <a:off x="1676400" y="4991100"/>
            <a:ext cx="14763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1">
                <a:solidFill>
                  <a:srgbClr val="F7FAFF"/>
                </a:solidFill>
                <a:latin typeface="Arial"/>
                <a:ea typeface="Arial"/>
                <a:cs typeface="Arial"/>
              </a:defRPr>
            </a:defPPr>
          </a:lstStyle>
          <a:p xmlns:a="http://schemas.openxmlformats.org/drawingml/2006/main">
            <a:pPr>
              <a:defRPr sz="1500" b="1">
                <a:solidFill>
                  <a:srgbClr val="F7FAFF"/>
                </a:solidFill>
                <a:latin typeface="Arial"/>
                <a:ea typeface="Arial"/>
                <a:cs typeface="Arial"/>
              </a:defRPr>
            </a:pPr>
            <a:r>
              <a:rPr sz="1500" b="1">
                <a:solidFill>
                  <a:srgbClr val="F7FAFF"/>
                </a:solidFill>
                <a:latin typeface="Arial"/>
                <a:ea typeface="Arial"/>
                <a:cs typeface="Arial"/>
              </a:rPr>
              <a:t>Request</a:t>
            </a:r>
          </a:p>
        </p:txBody>
      </p:sp>
      <p:sp>
        <p:nvSpPr>
          <p:cNvPr id="6" name="">
            <a:extLst xmlns:a="http://schemas.openxmlformats.org/drawingml/2006/main">
              <a:ext uri="{FF2B5EF4-FFF2-40B4-BE49-F238E27FC236}">
                <a16:creationId xmlns:a16="http://schemas.microsoft.com/office/drawing/2014/main" id="{EDE4148C-EF34-49F1-92BE-6E93015B08CD}"/>
              </a:ext>
            </a:extLst>
          </p:cNvPr>
          <p:cNvSpPr>
            <a:spLocks xmlns:a="http://schemas.openxmlformats.org/drawingml/2006/main" noGrp="1"/>
          </p:cNvSpPr>
          <p:nvPr/>
        </p:nvSpPr>
        <p:spPr>
          <a:xfrm xmlns:a="http://schemas.openxmlformats.org/drawingml/2006/main">
            <a:off x="3200400" y="4991100"/>
            <a:ext cx="14763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1">
                <a:solidFill>
                  <a:srgbClr val="F7FAFF"/>
                </a:solidFill>
                <a:latin typeface="Arial"/>
                <a:ea typeface="Arial"/>
                <a:cs typeface="Arial"/>
              </a:defRPr>
            </a:defPPr>
          </a:lstStyle>
          <a:p xmlns:a="http://schemas.openxmlformats.org/drawingml/2006/main">
            <a:pPr>
              <a:defRPr sz="1500" b="1">
                <a:solidFill>
                  <a:srgbClr val="F7FAFF"/>
                </a:solidFill>
                <a:latin typeface="Arial"/>
                <a:ea typeface="Arial"/>
                <a:cs typeface="Arial"/>
              </a:defRPr>
            </a:pPr>
            <a:r>
              <a:rPr sz="1500" b="1">
                <a:solidFill>
                  <a:srgbClr val="F7FAFF"/>
                </a:solidFill>
                <a:latin typeface="Arial"/>
                <a:ea typeface="Arial"/>
                <a:cs typeface="Arial"/>
              </a:rPr>
              <a:t>Knowledge</a:t>
            </a:r>
          </a:p>
        </p:txBody>
      </p:sp>
      <p:sp>
        <p:nvSpPr>
          <p:cNvPr id="7" name="">
            <a:extLst xmlns:a="http://schemas.openxmlformats.org/drawingml/2006/main">
              <a:ext uri="{FF2B5EF4-FFF2-40B4-BE49-F238E27FC236}">
                <a16:creationId xmlns:a16="http://schemas.microsoft.com/office/drawing/2014/main" id="{773B7030-BA9C-4DD3-A969-C9E98E04347C}"/>
              </a:ext>
            </a:extLst>
          </p:cNvPr>
          <p:cNvSpPr>
            <a:spLocks xmlns:a="http://schemas.openxmlformats.org/drawingml/2006/main" noGrp="1"/>
          </p:cNvSpPr>
          <p:nvPr/>
        </p:nvSpPr>
        <p:spPr>
          <a:xfrm xmlns:a="http://schemas.openxmlformats.org/drawingml/2006/main">
            <a:off x="4724400" y="4991100"/>
            <a:ext cx="14763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1">
                <a:solidFill>
                  <a:srgbClr val="F7FAFF"/>
                </a:solidFill>
                <a:latin typeface="Arial"/>
                <a:ea typeface="Arial"/>
                <a:cs typeface="Arial"/>
              </a:defRPr>
            </a:defPPr>
          </a:lstStyle>
          <a:p xmlns:a="http://schemas.openxmlformats.org/drawingml/2006/main">
            <a:pPr>
              <a:defRPr sz="1500" b="1">
                <a:solidFill>
                  <a:srgbClr val="F7FAFF"/>
                </a:solidFill>
                <a:latin typeface="Arial"/>
                <a:ea typeface="Arial"/>
                <a:cs typeface="Arial"/>
              </a:defRPr>
            </a:pPr>
            <a:r>
              <a:rPr sz="1500" b="1">
                <a:solidFill>
                  <a:srgbClr val="F7FAFF"/>
                </a:solidFill>
                <a:latin typeface="Arial"/>
                <a:ea typeface="Arial"/>
                <a:cs typeface="Arial"/>
              </a:rPr>
              <a:t>Human approval</a:t>
            </a:r>
          </a:p>
        </p:txBody>
      </p:sp>
      <p:sp>
        <p:nvSpPr>
          <p:cNvPr id="8" name="">
            <a:extLst xmlns:a="http://schemas.openxmlformats.org/drawingml/2006/main">
              <a:ext uri="{FF2B5EF4-FFF2-40B4-BE49-F238E27FC236}">
                <a16:creationId xmlns:a16="http://schemas.microsoft.com/office/drawing/2014/main" id="{F66C7B47-0330-47E1-8CCB-D571B2019A2B}"/>
              </a:ext>
            </a:extLst>
          </p:cNvPr>
          <p:cNvSpPr>
            <a:spLocks xmlns:a="http://schemas.openxmlformats.org/drawingml/2006/main" noGrp="1"/>
          </p:cNvSpPr>
          <p:nvPr/>
        </p:nvSpPr>
        <p:spPr>
          <a:xfrm xmlns:a="http://schemas.openxmlformats.org/drawingml/2006/main">
            <a:off x="6248400" y="4991100"/>
            <a:ext cx="14763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1">
                <a:solidFill>
                  <a:srgbClr val="F7FAFF"/>
                </a:solidFill>
                <a:latin typeface="Arial"/>
                <a:ea typeface="Arial"/>
                <a:cs typeface="Arial"/>
              </a:defRPr>
            </a:defPPr>
          </a:lstStyle>
          <a:p xmlns:a="http://schemas.openxmlformats.org/drawingml/2006/main">
            <a:pPr>
              <a:defRPr sz="1500" b="1">
                <a:solidFill>
                  <a:srgbClr val="F7FAFF"/>
                </a:solidFill>
                <a:latin typeface="Arial"/>
                <a:ea typeface="Arial"/>
                <a:cs typeface="Arial"/>
              </a:defRPr>
            </a:pPr>
            <a:r>
              <a:rPr sz="1500" b="1">
                <a:solidFill>
                  <a:srgbClr val="F7FAFF"/>
                </a:solidFill>
                <a:latin typeface="Arial"/>
                <a:ea typeface="Arial"/>
                <a:cs typeface="Arial"/>
              </a:rPr>
              <a:t>Action</a:t>
            </a:r>
          </a:p>
        </p:txBody>
      </p:sp>
      <p:sp>
        <p:nvSpPr>
          <p:cNvPr id="9" name="">
            <a:extLst xmlns:a="http://schemas.openxmlformats.org/drawingml/2006/main">
              <a:ext uri="{FF2B5EF4-FFF2-40B4-BE49-F238E27FC236}">
                <a16:creationId xmlns:a16="http://schemas.microsoft.com/office/drawing/2014/main" id="{86912B8A-A424-4175-9E33-004EEFA53E31}"/>
              </a:ext>
            </a:extLst>
          </p:cNvPr>
          <p:cNvSpPr>
            <a:spLocks xmlns:a="http://schemas.openxmlformats.org/drawingml/2006/main" noGrp="1"/>
          </p:cNvSpPr>
          <p:nvPr/>
        </p:nvSpPr>
        <p:spPr>
          <a:xfrm xmlns:a="http://schemas.openxmlformats.org/drawingml/2006/main">
            <a:off x="7772400" y="4991100"/>
            <a:ext cx="14763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1">
                <a:solidFill>
                  <a:srgbClr val="F7FAFF"/>
                </a:solidFill>
                <a:latin typeface="Arial"/>
                <a:ea typeface="Arial"/>
                <a:cs typeface="Arial"/>
              </a:defRPr>
            </a:defPPr>
          </a:lstStyle>
          <a:p xmlns:a="http://schemas.openxmlformats.org/drawingml/2006/main">
            <a:pPr>
              <a:defRPr sz="1500" b="1">
                <a:solidFill>
                  <a:srgbClr val="F7FAFF"/>
                </a:solidFill>
                <a:latin typeface="Arial"/>
                <a:ea typeface="Arial"/>
                <a:cs typeface="Arial"/>
              </a:defRPr>
            </a:pPr>
            <a:r>
              <a:rPr sz="1500" b="1">
                <a:solidFill>
                  <a:srgbClr val="F7FAFF"/>
                </a:solidFill>
                <a:latin typeface="Arial"/>
                <a:ea typeface="Arial"/>
                <a:cs typeface="Arial"/>
              </a:rPr>
              <a:t>System</a:t>
            </a:r>
          </a:p>
        </p:txBody>
      </p:sp>
      <p:sp>
        <p:nvSpPr>
          <p:cNvPr id="10" name="">
            <a:extLst xmlns:a="http://schemas.openxmlformats.org/drawingml/2006/main">
              <a:ext uri="{FF2B5EF4-FFF2-40B4-BE49-F238E27FC236}">
                <a16:creationId xmlns:a16="http://schemas.microsoft.com/office/drawing/2014/main" id="{A2EDF4D2-F567-4DBA-A728-0A825859C1AD}"/>
              </a:ext>
            </a:extLst>
          </p:cNvPr>
          <p:cNvSpPr>
            <a:spLocks xmlns:a="http://schemas.openxmlformats.org/drawingml/2006/main" noGrp="1"/>
          </p:cNvSpPr>
          <p:nvPr/>
        </p:nvSpPr>
        <p:spPr>
          <a:xfrm xmlns:a="http://schemas.openxmlformats.org/drawingml/2006/main">
            <a:off x="9296400" y="4991100"/>
            <a:ext cx="14763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1">
                <a:solidFill>
                  <a:srgbClr val="F7FAFF"/>
                </a:solidFill>
                <a:latin typeface="Arial"/>
                <a:ea typeface="Arial"/>
                <a:cs typeface="Arial"/>
              </a:defRPr>
            </a:defPPr>
          </a:lstStyle>
          <a:p xmlns:a="http://schemas.openxmlformats.org/drawingml/2006/main">
            <a:pPr>
              <a:defRPr sz="1500" b="1">
                <a:solidFill>
                  <a:srgbClr val="F7FAFF"/>
                </a:solidFill>
                <a:latin typeface="Arial"/>
                <a:ea typeface="Arial"/>
                <a:cs typeface="Arial"/>
              </a:defRPr>
            </a:pPr>
            <a:r>
              <a:rPr sz="1500" b="1">
                <a:solidFill>
                  <a:srgbClr val="F7FAFF"/>
                </a:solidFill>
                <a:latin typeface="Arial"/>
                <a:ea typeface="Arial"/>
                <a:cs typeface="Arial"/>
              </a:rPr>
              <a:t>Evaluate</a:t>
            </a:r>
          </a:p>
        </p:txBody>
      </p:sp>
      <p:sp>
        <p:nvSpPr>
          <p:cNvPr id="11" name="">
            <a:extLst xmlns:a="http://schemas.openxmlformats.org/drawingml/2006/main">
              <a:ext uri="{FF2B5EF4-FFF2-40B4-BE49-F238E27FC236}">
                <a16:creationId xmlns:a16="http://schemas.microsoft.com/office/drawing/2014/main" id="{41DD2EE8-13D3-4E58-AC52-0473AFD7E1F0}"/>
              </a:ext>
            </a:extLst>
          </p:cNvPr>
          <p:cNvSpPr>
            <a:spLocks xmlns:a="http://schemas.openxmlformats.org/drawingml/2006/main" noGrp="1"/>
          </p:cNvSpPr>
          <p:nvPr/>
        </p:nvSpPr>
        <p:spPr>
          <a:xfrm xmlns:a="http://schemas.openxmlformats.org/drawingml/2006/main">
            <a:off x="609600" y="604837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C6D4E3"/>
                </a:solidFill>
                <a:latin typeface="Arial"/>
                <a:ea typeface="Arial"/>
                <a:cs typeface="Arial"/>
              </a:defRPr>
            </a:defPPr>
          </a:lstStyle>
          <a:p xmlns:a="http://schemas.openxmlformats.org/drawingml/2006/main">
            <a:pPr>
              <a:defRPr sz="1500" b="0">
                <a:solidFill>
                  <a:srgbClr val="C6D4E3"/>
                </a:solidFill>
                <a:latin typeface="Arial"/>
                <a:ea typeface="Arial"/>
                <a:cs typeface="Arial"/>
              </a:defRPr>
            </a:pPr>
            <a:r>
              <a:rPr sz="1500" b="0">
                <a:solidFill>
                  <a:srgbClr val="C6D4E3"/>
                </a:solidFill>
                <a:latin typeface="Arial"/>
                <a:ea typeface="Arial"/>
                <a:cs typeface="Arial"/>
              </a:rPr>
              <a:t>Illustrative workflow. Approval remains a business decision.</a:t>
            </a:r>
          </a:p>
        </p:txBody>
      </p:sp>
    </p:spTree>
    <p:extLst>
      <p:ext uri="{BB962C8B-B14F-4D97-AF65-F5344CB8AC3E}">
        <p14:creationId xmlns:p14="http://schemas.microsoft.com/office/powerpoint/2010/main" val="101675242"/>
      </p:ext>
    </p:extLst>
  </p:cSld>
</p:sld>
</file>

<file path=ppt/slides/slide6.xml><?xml version="1.0" encoding="utf-8"?>
<p:sld xmlns:p="http://schemas.openxmlformats.org/presentationml/2006/main">
  <p:cSld>
    <p:bg>
      <p:bgPr>
        <a:solidFill xmlns:a="http://schemas.openxmlformats.org/drawingml/2006/main">
          <a:srgbClr val="0D1B2E"/>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C342AF3F-75DD-41BF-A611-8E75C532E050}"/>
              </a:ext>
            </a:extLst>
          </p:cNvPr>
          <p:cNvSpPr>
            <a:spLocks xmlns:a="http://schemas.openxmlformats.org/drawingml/2006/main" noGrp="1"/>
          </p:cNvSpPr>
          <p:nvPr/>
        </p:nvSpPr>
        <p:spPr>
          <a:xfrm xmlns:a="http://schemas.openxmlformats.org/drawingml/2006/main">
            <a:off x="609600" y="4191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F7FAFF"/>
                </a:solidFill>
                <a:latin typeface="Arial"/>
                <a:ea typeface="Arial"/>
                <a:cs typeface="Arial"/>
              </a:defRPr>
            </a:defPPr>
          </a:lstStyle>
          <a:p xmlns:a="http://schemas.openxmlformats.org/drawingml/2006/main">
            <a:pPr>
              <a:defRPr sz="3300" b="1">
                <a:solidFill>
                  <a:srgbClr val="F7FAFF"/>
                </a:solidFill>
                <a:latin typeface="Arial"/>
                <a:ea typeface="Arial"/>
                <a:cs typeface="Arial"/>
              </a:defRPr>
            </a:pPr>
            <a:r>
              <a:rPr sz="3300" b="1">
                <a:solidFill>
                  <a:srgbClr val="F7FAFF"/>
                </a:solidFill>
                <a:latin typeface="Arial"/>
                <a:ea typeface="Arial"/>
                <a:cs typeface="Arial"/>
              </a:rPr>
              <a:t>Controls that support greater autonomy</a:t>
            </a:r>
          </a:p>
        </p:txBody>
      </p:sp>
      <p:sp>
        <p:nvSpPr>
          <p:cNvPr id="2" name="">
            <a:extLst xmlns:a="http://schemas.openxmlformats.org/drawingml/2006/main">
              <a:ext uri="{FF2B5EF4-FFF2-40B4-BE49-F238E27FC236}">
                <a16:creationId xmlns:a16="http://schemas.microsoft.com/office/drawing/2014/main" id="{DA8516D1-0BF6-4786-9F3F-81DA9CB8E4E5}"/>
              </a:ext>
            </a:extLst>
          </p:cNvPr>
          <p:cNvSpPr>
            <a:spLocks xmlns:a="http://schemas.openxmlformats.org/drawingml/2006/main" noGrp="1"/>
          </p:cNvSpPr>
          <p:nvPr/>
        </p:nvSpPr>
        <p:spPr>
          <a:xfrm xmlns:a="http://schemas.openxmlformats.org/drawingml/2006/main">
            <a:off x="609600" y="6419850"/>
            <a:ext cx="571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E4B657"/>
                </a:solidFill>
                <a:latin typeface="Arial"/>
                <a:ea typeface="Arial"/>
                <a:cs typeface="Arial"/>
              </a:defRPr>
            </a:defPPr>
          </a:lstStyle>
          <a:p xmlns:a="http://schemas.openxmlformats.org/drawingml/2006/main">
            <a:pPr>
              <a:defRPr sz="1200" b="0">
                <a:solidFill>
                  <a:srgbClr val="E4B657"/>
                </a:solidFill>
                <a:latin typeface="Arial"/>
                <a:ea typeface="Arial"/>
                <a:cs typeface="Arial"/>
              </a:defRPr>
            </a:pPr>
            <a:r>
              <a:rPr sz="1200" b="0">
                <a:solidFill>
                  <a:srgbClr val="E4B657"/>
                </a:solidFill>
                <a:latin typeface="Arial"/>
                <a:ea typeface="Arial"/>
                <a:cs typeface="Arial"/>
              </a:rPr>
              <a:t>AHMAD AL SHAMI</a:t>
            </a:r>
          </a:p>
        </p:txBody>
      </p:sp>
      <p:sp>
        <p:nvSpPr>
          <p:cNvPr id="3" name="">
            <a:extLst xmlns:a="http://schemas.openxmlformats.org/drawingml/2006/main">
              <a:ext uri="{FF2B5EF4-FFF2-40B4-BE49-F238E27FC236}">
                <a16:creationId xmlns:a16="http://schemas.microsoft.com/office/drawing/2014/main" id="{1B9479BF-1BF1-48CF-80E8-E334BA5B32DC}"/>
              </a:ext>
            </a:extLst>
          </p:cNvPr>
          <p:cNvSpPr>
            <a:spLocks xmlns:a="http://schemas.openxmlformats.org/drawingml/2006/main" noGrp="1"/>
          </p:cNvSpPr>
          <p:nvPr/>
        </p:nvSpPr>
        <p:spPr>
          <a:xfrm xmlns:a="http://schemas.openxmlformats.org/drawingml/2006/main">
            <a:off x="11049000" y="6419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C6D4E3"/>
                </a:solidFill>
                <a:latin typeface="Arial"/>
                <a:ea typeface="Arial"/>
                <a:cs typeface="Arial"/>
              </a:defRPr>
            </a:defPPr>
          </a:lstStyle>
          <a:p xmlns:a="http://schemas.openxmlformats.org/drawingml/2006/main">
            <a:pPr>
              <a:defRPr sz="1200" b="0">
                <a:solidFill>
                  <a:srgbClr val="C6D4E3"/>
                </a:solidFill>
                <a:latin typeface="Arial"/>
                <a:ea typeface="Arial"/>
                <a:cs typeface="Arial"/>
              </a:defRPr>
            </a:pPr>
            <a:r>
              <a:rPr sz="1200" b="0">
                <a:solidFill>
                  <a:srgbClr val="C6D4E3"/>
                </a:solidFill>
                <a:latin typeface="Arial"/>
                <a:ea typeface="Arial"/>
                <a:cs typeface="Arial"/>
              </a:rPr>
              <a:t>06</a:t>
            </a:r>
          </a:p>
        </p:txBody>
      </p:sp>
      <p:sp>
        <p:nvSpPr>
          <p:cNvPr id="4" name="">
            <a:extLst xmlns:a="http://schemas.openxmlformats.org/drawingml/2006/main">
              <a:ext uri="{FF2B5EF4-FFF2-40B4-BE49-F238E27FC236}">
                <a16:creationId xmlns:a16="http://schemas.microsoft.com/office/drawing/2014/main" id="{B1EEE736-F015-43E5-ABF4-61313FE6F192}"/>
              </a:ext>
            </a:extLst>
          </p:cNvPr>
          <p:cNvSpPr>
            <a:spLocks xmlns:a="http://schemas.openxmlformats.org/drawingml/2006/main" noGrp="1"/>
          </p:cNvSpPr>
          <p:nvPr/>
        </p:nvSpPr>
        <p:spPr>
          <a:xfrm xmlns:a="http://schemas.openxmlformats.org/drawingml/2006/main">
            <a:off x="609600" y="1676400"/>
            <a:ext cx="285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E4B657"/>
                </a:solidFill>
                <a:latin typeface="Arial"/>
                <a:ea typeface="Arial"/>
                <a:cs typeface="Arial"/>
              </a:defRPr>
            </a:defPPr>
          </a:lstStyle>
          <a:p xmlns:a="http://schemas.openxmlformats.org/drawingml/2006/main">
            <a:pPr>
              <a:defRPr sz="2550" b="1">
                <a:solidFill>
                  <a:srgbClr val="E4B657"/>
                </a:solidFill>
                <a:latin typeface="Arial"/>
                <a:ea typeface="Arial"/>
                <a:cs typeface="Arial"/>
              </a:defRPr>
            </a:pPr>
            <a:r>
              <a:rPr sz="2550" b="1">
                <a:solidFill>
                  <a:srgbClr val="E4B657"/>
                </a:solidFill>
                <a:latin typeface="Arial"/>
                <a:ea typeface="Arial"/>
                <a:cs typeface="Arial"/>
              </a:rPr>
              <a:t>Ownership</a:t>
            </a:r>
          </a:p>
        </p:txBody>
      </p:sp>
      <p:sp>
        <p:nvSpPr>
          <p:cNvPr id="5" name="">
            <a:extLst xmlns:a="http://schemas.openxmlformats.org/drawingml/2006/main">
              <a:ext uri="{FF2B5EF4-FFF2-40B4-BE49-F238E27FC236}">
                <a16:creationId xmlns:a16="http://schemas.microsoft.com/office/drawing/2014/main" id="{95435A67-8E1A-4BA2-A732-5A185931E92B}"/>
              </a:ext>
            </a:extLst>
          </p:cNvPr>
          <p:cNvSpPr>
            <a:spLocks xmlns:a="http://schemas.openxmlformats.org/drawingml/2006/main" noGrp="1"/>
          </p:cNvSpPr>
          <p:nvPr/>
        </p:nvSpPr>
        <p:spPr>
          <a:xfrm xmlns:a="http://schemas.openxmlformats.org/drawingml/2006/main">
            <a:off x="3810000" y="1695450"/>
            <a:ext cx="7429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F7FAFF"/>
                </a:solidFill>
                <a:latin typeface="Arial"/>
                <a:ea typeface="Arial"/>
                <a:cs typeface="Arial"/>
              </a:defRPr>
            </a:defPPr>
          </a:lstStyle>
          <a:p xmlns:a="http://schemas.openxmlformats.org/drawingml/2006/main">
            <a:pPr>
              <a:defRPr sz="2100" b="0">
                <a:solidFill>
                  <a:srgbClr val="F7FAFF"/>
                </a:solidFill>
                <a:latin typeface="Arial"/>
                <a:ea typeface="Arial"/>
                <a:cs typeface="Arial"/>
              </a:defRPr>
            </a:pPr>
            <a:r>
              <a:rPr sz="2100" b="0">
                <a:solidFill>
                  <a:srgbClr val="F7FAFF"/>
                </a:solidFill>
                <a:latin typeface="Arial"/>
                <a:ea typeface="Arial"/>
                <a:cs typeface="Arial"/>
              </a:rPr>
              <a:t>A named business owner and operational support</a:t>
            </a:r>
          </a:p>
        </p:txBody>
      </p:sp>
      <p:sp>
        <p:nvSpPr>
          <p:cNvPr id="6" name="">
            <a:extLst xmlns:a="http://schemas.openxmlformats.org/drawingml/2006/main">
              <a:ext uri="{FF2B5EF4-FFF2-40B4-BE49-F238E27FC236}">
                <a16:creationId xmlns:a16="http://schemas.microsoft.com/office/drawing/2014/main" id="{09F9E921-055A-4DBE-9795-83B3BAA81C92}"/>
              </a:ext>
            </a:extLst>
          </p:cNvPr>
          <p:cNvSpPr>
            <a:spLocks xmlns:a="http://schemas.openxmlformats.org/drawingml/2006/main" noGrp="1"/>
          </p:cNvSpPr>
          <p:nvPr/>
        </p:nvSpPr>
        <p:spPr>
          <a:xfrm xmlns:a="http://schemas.openxmlformats.org/drawingml/2006/main">
            <a:off x="609600" y="2724150"/>
            <a:ext cx="285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E4B657"/>
                </a:solidFill>
                <a:latin typeface="Arial"/>
                <a:ea typeface="Arial"/>
                <a:cs typeface="Arial"/>
              </a:defRPr>
            </a:defPPr>
          </a:lstStyle>
          <a:p xmlns:a="http://schemas.openxmlformats.org/drawingml/2006/main">
            <a:pPr>
              <a:defRPr sz="2550" b="1">
                <a:solidFill>
                  <a:srgbClr val="E4B657"/>
                </a:solidFill>
                <a:latin typeface="Arial"/>
                <a:ea typeface="Arial"/>
                <a:cs typeface="Arial"/>
              </a:defRPr>
            </a:pPr>
            <a:r>
              <a:rPr sz="2550" b="1">
                <a:solidFill>
                  <a:srgbClr val="E4B657"/>
                </a:solidFill>
                <a:latin typeface="Arial"/>
                <a:ea typeface="Arial"/>
                <a:cs typeface="Arial"/>
              </a:rPr>
              <a:t>Authority</a:t>
            </a:r>
          </a:p>
        </p:txBody>
      </p:sp>
      <p:sp>
        <p:nvSpPr>
          <p:cNvPr id="7" name="">
            <a:extLst xmlns:a="http://schemas.openxmlformats.org/drawingml/2006/main">
              <a:ext uri="{FF2B5EF4-FFF2-40B4-BE49-F238E27FC236}">
                <a16:creationId xmlns:a16="http://schemas.microsoft.com/office/drawing/2014/main" id="{96863B70-6A39-4DD2-A4A4-F04740B68000}"/>
              </a:ext>
            </a:extLst>
          </p:cNvPr>
          <p:cNvSpPr>
            <a:spLocks xmlns:a="http://schemas.openxmlformats.org/drawingml/2006/main" noGrp="1"/>
          </p:cNvSpPr>
          <p:nvPr/>
        </p:nvSpPr>
        <p:spPr>
          <a:xfrm xmlns:a="http://schemas.openxmlformats.org/drawingml/2006/main">
            <a:off x="3810000" y="2743200"/>
            <a:ext cx="7429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F7FAFF"/>
                </a:solidFill>
                <a:latin typeface="Arial"/>
                <a:ea typeface="Arial"/>
                <a:cs typeface="Arial"/>
              </a:defRPr>
            </a:defPPr>
          </a:lstStyle>
          <a:p xmlns:a="http://schemas.openxmlformats.org/drawingml/2006/main">
            <a:pPr>
              <a:defRPr sz="2100" b="0">
                <a:solidFill>
                  <a:srgbClr val="F7FAFF"/>
                </a:solidFill>
                <a:latin typeface="Arial"/>
                <a:ea typeface="Arial"/>
                <a:cs typeface="Arial"/>
              </a:defRPr>
            </a:pPr>
            <a:r>
              <a:rPr sz="2100" b="0">
                <a:solidFill>
                  <a:srgbClr val="F7FAFF"/>
                </a:solidFill>
                <a:latin typeface="Arial"/>
                <a:ea typeface="Arial"/>
                <a:cs typeface="Arial"/>
              </a:rPr>
              <a:t>Scoped permissions and explicit approval rules</a:t>
            </a:r>
          </a:p>
        </p:txBody>
      </p:sp>
      <p:sp>
        <p:nvSpPr>
          <p:cNvPr id="8" name="">
            <a:extLst xmlns:a="http://schemas.openxmlformats.org/drawingml/2006/main">
              <a:ext uri="{FF2B5EF4-FFF2-40B4-BE49-F238E27FC236}">
                <a16:creationId xmlns:a16="http://schemas.microsoft.com/office/drawing/2014/main" id="{30425E49-5FCF-4974-A3B8-0D46353887DB}"/>
              </a:ext>
            </a:extLst>
          </p:cNvPr>
          <p:cNvSpPr>
            <a:spLocks xmlns:a="http://schemas.openxmlformats.org/drawingml/2006/main" noGrp="1"/>
          </p:cNvSpPr>
          <p:nvPr/>
        </p:nvSpPr>
        <p:spPr>
          <a:xfrm xmlns:a="http://schemas.openxmlformats.org/drawingml/2006/main">
            <a:off x="609600" y="3771900"/>
            <a:ext cx="285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E4B657"/>
                </a:solidFill>
                <a:latin typeface="Arial"/>
                <a:ea typeface="Arial"/>
                <a:cs typeface="Arial"/>
              </a:defRPr>
            </a:defPPr>
          </a:lstStyle>
          <a:p xmlns:a="http://schemas.openxmlformats.org/drawingml/2006/main">
            <a:pPr>
              <a:defRPr sz="2550" b="1">
                <a:solidFill>
                  <a:srgbClr val="E4B657"/>
                </a:solidFill>
                <a:latin typeface="Arial"/>
                <a:ea typeface="Arial"/>
                <a:cs typeface="Arial"/>
              </a:defRPr>
            </a:pPr>
            <a:r>
              <a:rPr sz="2550" b="1">
                <a:solidFill>
                  <a:srgbClr val="E4B657"/>
                </a:solidFill>
                <a:latin typeface="Arial"/>
                <a:ea typeface="Arial"/>
                <a:cs typeface="Arial"/>
              </a:rPr>
              <a:t>Evidence</a:t>
            </a:r>
          </a:p>
        </p:txBody>
      </p:sp>
      <p:sp>
        <p:nvSpPr>
          <p:cNvPr id="9" name="">
            <a:extLst xmlns:a="http://schemas.openxmlformats.org/drawingml/2006/main">
              <a:ext uri="{FF2B5EF4-FFF2-40B4-BE49-F238E27FC236}">
                <a16:creationId xmlns:a16="http://schemas.microsoft.com/office/drawing/2014/main" id="{35BA8A89-A6A7-485A-81DB-F29E382590CF}"/>
              </a:ext>
            </a:extLst>
          </p:cNvPr>
          <p:cNvSpPr>
            <a:spLocks xmlns:a="http://schemas.openxmlformats.org/drawingml/2006/main" noGrp="1"/>
          </p:cNvSpPr>
          <p:nvPr/>
        </p:nvSpPr>
        <p:spPr>
          <a:xfrm xmlns:a="http://schemas.openxmlformats.org/drawingml/2006/main">
            <a:off x="3810000" y="3790950"/>
            <a:ext cx="7429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F7FAFF"/>
                </a:solidFill>
                <a:latin typeface="Arial"/>
                <a:ea typeface="Arial"/>
                <a:cs typeface="Arial"/>
              </a:defRPr>
            </a:defPPr>
          </a:lstStyle>
          <a:p xmlns:a="http://schemas.openxmlformats.org/drawingml/2006/main">
            <a:pPr>
              <a:defRPr sz="2100" b="0">
                <a:solidFill>
                  <a:srgbClr val="F7FAFF"/>
                </a:solidFill>
                <a:latin typeface="Arial"/>
                <a:ea typeface="Arial"/>
                <a:cs typeface="Arial"/>
              </a:defRPr>
            </a:pPr>
            <a:r>
              <a:rPr sz="2100" b="0">
                <a:solidFill>
                  <a:srgbClr val="F7FAFF"/>
                </a:solidFill>
                <a:latin typeface="Arial"/>
                <a:ea typeface="Arial"/>
                <a:cs typeface="Arial"/>
              </a:rPr>
              <a:t>Traceable knowledge and execution records</a:t>
            </a:r>
          </a:p>
        </p:txBody>
      </p:sp>
      <p:sp>
        <p:nvSpPr>
          <p:cNvPr id="10" name="">
            <a:extLst xmlns:a="http://schemas.openxmlformats.org/drawingml/2006/main">
              <a:ext uri="{FF2B5EF4-FFF2-40B4-BE49-F238E27FC236}">
                <a16:creationId xmlns:a16="http://schemas.microsoft.com/office/drawing/2014/main" id="{AB9CD66F-A2E5-4282-9526-5CD35804D7A6}"/>
              </a:ext>
            </a:extLst>
          </p:cNvPr>
          <p:cNvSpPr>
            <a:spLocks xmlns:a="http://schemas.openxmlformats.org/drawingml/2006/main" noGrp="1"/>
          </p:cNvSpPr>
          <p:nvPr/>
        </p:nvSpPr>
        <p:spPr>
          <a:xfrm xmlns:a="http://schemas.openxmlformats.org/drawingml/2006/main">
            <a:off x="609600" y="4819650"/>
            <a:ext cx="285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E4B657"/>
                </a:solidFill>
                <a:latin typeface="Arial"/>
                <a:ea typeface="Arial"/>
                <a:cs typeface="Arial"/>
              </a:defRPr>
            </a:defPPr>
          </a:lstStyle>
          <a:p xmlns:a="http://schemas.openxmlformats.org/drawingml/2006/main">
            <a:pPr>
              <a:defRPr sz="2550" b="1">
                <a:solidFill>
                  <a:srgbClr val="E4B657"/>
                </a:solidFill>
                <a:latin typeface="Arial"/>
                <a:ea typeface="Arial"/>
                <a:cs typeface="Arial"/>
              </a:defRPr>
            </a:pPr>
            <a:r>
              <a:rPr sz="2550" b="1">
                <a:solidFill>
                  <a:srgbClr val="E4B657"/>
                </a:solidFill>
                <a:latin typeface="Arial"/>
                <a:ea typeface="Arial"/>
                <a:cs typeface="Arial"/>
              </a:rPr>
              <a:t>Recovery</a:t>
            </a:r>
          </a:p>
        </p:txBody>
      </p:sp>
      <p:sp>
        <p:nvSpPr>
          <p:cNvPr id="11" name="">
            <a:extLst xmlns:a="http://schemas.openxmlformats.org/drawingml/2006/main">
              <a:ext uri="{FF2B5EF4-FFF2-40B4-BE49-F238E27FC236}">
                <a16:creationId xmlns:a16="http://schemas.microsoft.com/office/drawing/2014/main" id="{8655D27B-8312-4469-8081-DEE03005F1DF}"/>
              </a:ext>
            </a:extLst>
          </p:cNvPr>
          <p:cNvSpPr>
            <a:spLocks xmlns:a="http://schemas.openxmlformats.org/drawingml/2006/main" noGrp="1"/>
          </p:cNvSpPr>
          <p:nvPr/>
        </p:nvSpPr>
        <p:spPr>
          <a:xfrm xmlns:a="http://schemas.openxmlformats.org/drawingml/2006/main">
            <a:off x="3810000" y="4838700"/>
            <a:ext cx="7429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F7FAFF"/>
                </a:solidFill>
                <a:latin typeface="Arial"/>
                <a:ea typeface="Arial"/>
                <a:cs typeface="Arial"/>
              </a:defRPr>
            </a:defPPr>
          </a:lstStyle>
          <a:p xmlns:a="http://schemas.openxmlformats.org/drawingml/2006/main">
            <a:pPr>
              <a:defRPr sz="2100" b="0">
                <a:solidFill>
                  <a:srgbClr val="F7FAFF"/>
                </a:solidFill>
                <a:latin typeface="Arial"/>
                <a:ea typeface="Arial"/>
                <a:cs typeface="Arial"/>
              </a:defRPr>
            </a:pPr>
            <a:r>
              <a:rPr sz="2100" b="0">
                <a:solidFill>
                  <a:srgbClr val="F7FAFF"/>
                </a:solidFill>
                <a:latin typeface="Arial"/>
                <a:ea typeface="Arial"/>
                <a:cs typeface="Arial"/>
              </a:rPr>
              <a:t>Escalation, monitoring and a safe fallback</a:t>
            </a:r>
          </a:p>
        </p:txBody>
      </p:sp>
      <p:sp>
        <p:nvSpPr>
          <p:cNvPr id="12" name="">
            <a:extLst xmlns:a="http://schemas.openxmlformats.org/drawingml/2006/main">
              <a:ext uri="{FF2B5EF4-FFF2-40B4-BE49-F238E27FC236}">
                <a16:creationId xmlns:a16="http://schemas.microsoft.com/office/drawing/2014/main" id="{B2EC114E-AC3A-4023-945E-F29D29110580}"/>
              </a:ext>
            </a:extLst>
          </p:cNvPr>
          <p:cNvSpPr>
            <a:spLocks xmlns:a="http://schemas.openxmlformats.org/drawingml/2006/main" noGrp="1"/>
          </p:cNvSpPr>
          <p:nvPr/>
        </p:nvSpPr>
        <p:spPr>
          <a:xfrm xmlns:a="http://schemas.openxmlformats.org/drawingml/2006/main">
            <a:off x="609600" y="5876925"/>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48C5BE"/>
                </a:solidFill>
                <a:latin typeface="Arial"/>
                <a:ea typeface="Arial"/>
                <a:cs typeface="Arial"/>
              </a:defRPr>
            </a:defPPr>
          </a:lstStyle>
          <a:p xmlns:a="http://schemas.openxmlformats.org/drawingml/2006/main">
            <a:pPr>
              <a:defRPr sz="1800" b="1">
                <a:solidFill>
                  <a:srgbClr val="48C5BE"/>
                </a:solidFill>
                <a:latin typeface="Arial"/>
                <a:ea typeface="Arial"/>
                <a:cs typeface="Arial"/>
              </a:defRPr>
            </a:pPr>
            <a:r>
              <a:rPr sz="1800" b="1">
                <a:solidFill>
                  <a:srgbClr val="48C5BE"/>
                </a:solidFill>
                <a:latin typeface="Arial"/>
                <a:ea typeface="Arial"/>
                <a:cs typeface="Arial"/>
              </a:rPr>
              <a:t>Controls should match the consequence of an incorrect action</a:t>
            </a:r>
          </a:p>
        </p:txBody>
      </p:sp>
    </p:spTree>
    <p:extLst>
      <p:ext uri="{BB962C8B-B14F-4D97-AF65-F5344CB8AC3E}">
        <p14:creationId xmlns:p14="http://schemas.microsoft.com/office/powerpoint/2010/main" val="12103733"/>
      </p:ext>
    </p:extLst>
  </p:cSld>
</p:sld>
</file>

<file path=ppt/slides/slide7.xml><?xml version="1.0" encoding="utf-8"?>
<p:sld xmlns:p="http://schemas.openxmlformats.org/presentationml/2006/main">
  <p:cSld>
    <p:bg>
      <p:bgPr>
        <a:solidFill xmlns:a="http://schemas.openxmlformats.org/drawingml/2006/main">
          <a:srgbClr val="0D1B2E"/>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C67B72B1-544D-462C-9922-68B9A2477405}"/>
              </a:ext>
            </a:extLst>
          </p:cNvPr>
          <p:cNvSpPr>
            <a:spLocks xmlns:a="http://schemas.openxmlformats.org/drawingml/2006/main" noGrp="1"/>
          </p:cNvSpPr>
          <p:nvPr/>
        </p:nvSpPr>
        <p:spPr>
          <a:xfrm xmlns:a="http://schemas.openxmlformats.org/drawingml/2006/main">
            <a:off x="609600" y="4191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F7FAFF"/>
                </a:solidFill>
                <a:latin typeface="Arial"/>
                <a:ea typeface="Arial"/>
                <a:cs typeface="Arial"/>
              </a:defRPr>
            </a:defPPr>
          </a:lstStyle>
          <a:p xmlns:a="http://schemas.openxmlformats.org/drawingml/2006/main">
            <a:pPr>
              <a:defRPr sz="3300" b="1">
                <a:solidFill>
                  <a:srgbClr val="F7FAFF"/>
                </a:solidFill>
                <a:latin typeface="Arial"/>
                <a:ea typeface="Arial"/>
                <a:cs typeface="Arial"/>
              </a:defRPr>
            </a:pPr>
            <a:r>
              <a:rPr sz="3300" b="1">
                <a:solidFill>
                  <a:srgbClr val="F7FAFF"/>
                </a:solidFill>
                <a:latin typeface="Arial"/>
                <a:ea typeface="Arial"/>
                <a:cs typeface="Arial"/>
              </a:rPr>
              <a:t>A proposed 90-day adoption plan</a:t>
            </a:r>
          </a:p>
        </p:txBody>
      </p:sp>
      <p:sp>
        <p:nvSpPr>
          <p:cNvPr id="2" name="">
            <a:extLst xmlns:a="http://schemas.openxmlformats.org/drawingml/2006/main">
              <a:ext uri="{FF2B5EF4-FFF2-40B4-BE49-F238E27FC236}">
                <a16:creationId xmlns:a16="http://schemas.microsoft.com/office/drawing/2014/main" id="{6D4C9556-B350-43E4-90AA-69DA31B00294}"/>
              </a:ext>
            </a:extLst>
          </p:cNvPr>
          <p:cNvSpPr>
            <a:spLocks xmlns:a="http://schemas.openxmlformats.org/drawingml/2006/main" noGrp="1"/>
          </p:cNvSpPr>
          <p:nvPr/>
        </p:nvSpPr>
        <p:spPr>
          <a:xfrm xmlns:a="http://schemas.openxmlformats.org/drawingml/2006/main">
            <a:off x="609600" y="6419850"/>
            <a:ext cx="571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E4B657"/>
                </a:solidFill>
                <a:latin typeface="Arial"/>
                <a:ea typeface="Arial"/>
                <a:cs typeface="Arial"/>
              </a:defRPr>
            </a:defPPr>
          </a:lstStyle>
          <a:p xmlns:a="http://schemas.openxmlformats.org/drawingml/2006/main">
            <a:pPr>
              <a:defRPr sz="1200" b="0">
                <a:solidFill>
                  <a:srgbClr val="E4B657"/>
                </a:solidFill>
                <a:latin typeface="Arial"/>
                <a:ea typeface="Arial"/>
                <a:cs typeface="Arial"/>
              </a:defRPr>
            </a:pPr>
            <a:r>
              <a:rPr sz="1200" b="0">
                <a:solidFill>
                  <a:srgbClr val="E4B657"/>
                </a:solidFill>
                <a:latin typeface="Arial"/>
                <a:ea typeface="Arial"/>
                <a:cs typeface="Arial"/>
              </a:rPr>
              <a:t>AHMAD AL SHAMI</a:t>
            </a:r>
          </a:p>
        </p:txBody>
      </p:sp>
      <p:sp>
        <p:nvSpPr>
          <p:cNvPr id="3" name="">
            <a:extLst xmlns:a="http://schemas.openxmlformats.org/drawingml/2006/main">
              <a:ext uri="{FF2B5EF4-FFF2-40B4-BE49-F238E27FC236}">
                <a16:creationId xmlns:a16="http://schemas.microsoft.com/office/drawing/2014/main" id="{4CDADF51-2FC1-4B52-8242-7580B938A99D}"/>
              </a:ext>
            </a:extLst>
          </p:cNvPr>
          <p:cNvSpPr>
            <a:spLocks xmlns:a="http://schemas.openxmlformats.org/drawingml/2006/main" noGrp="1"/>
          </p:cNvSpPr>
          <p:nvPr/>
        </p:nvSpPr>
        <p:spPr>
          <a:xfrm xmlns:a="http://schemas.openxmlformats.org/drawingml/2006/main">
            <a:off x="11049000" y="6419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C6D4E3"/>
                </a:solidFill>
                <a:latin typeface="Arial"/>
                <a:ea typeface="Arial"/>
                <a:cs typeface="Arial"/>
              </a:defRPr>
            </a:defPPr>
          </a:lstStyle>
          <a:p xmlns:a="http://schemas.openxmlformats.org/drawingml/2006/main">
            <a:pPr>
              <a:defRPr sz="1200" b="0">
                <a:solidFill>
                  <a:srgbClr val="C6D4E3"/>
                </a:solidFill>
                <a:latin typeface="Arial"/>
                <a:ea typeface="Arial"/>
                <a:cs typeface="Arial"/>
              </a:defRPr>
            </a:pPr>
            <a:r>
              <a:rPr sz="1200" b="0">
                <a:solidFill>
                  <a:srgbClr val="C6D4E3"/>
                </a:solidFill>
                <a:latin typeface="Arial"/>
                <a:ea typeface="Arial"/>
                <a:cs typeface="Arial"/>
              </a:rPr>
              <a:t>07</a:t>
            </a:r>
          </a:p>
        </p:txBody>
      </p:sp>
      <p:sp>
        <p:nvSpPr>
          <p:cNvPr id="4" name="">
            <a:extLst xmlns:a="http://schemas.openxmlformats.org/drawingml/2006/main">
              <a:ext uri="{FF2B5EF4-FFF2-40B4-BE49-F238E27FC236}">
                <a16:creationId xmlns:a16="http://schemas.microsoft.com/office/drawing/2014/main" id="{B2964F2B-822E-4E4E-840A-00894A71C8DF}"/>
              </a:ext>
            </a:extLst>
          </p:cNvPr>
          <p:cNvSpPr>
            <a:spLocks xmlns:a="http://schemas.openxmlformats.org/drawingml/2006/main" noGrp="1"/>
          </p:cNvSpPr>
          <p:nvPr/>
        </p:nvSpPr>
        <p:spPr>
          <a:xfrm xmlns:a="http://schemas.openxmlformats.org/drawingml/2006/main">
            <a:off x="609600" y="1657350"/>
            <a:ext cx="34671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E4B657"/>
                </a:solidFill>
                <a:latin typeface="Arial"/>
                <a:ea typeface="Arial"/>
                <a:cs typeface="Arial"/>
              </a:defRPr>
            </a:defPPr>
          </a:lstStyle>
          <a:p xmlns:a="http://schemas.openxmlformats.org/drawingml/2006/main">
            <a:pPr>
              <a:defRPr sz="2100" b="1">
                <a:solidFill>
                  <a:srgbClr val="E4B657"/>
                </a:solidFill>
                <a:latin typeface="Arial"/>
                <a:ea typeface="Arial"/>
                <a:cs typeface="Arial"/>
              </a:defRPr>
            </a:pPr>
            <a:r>
              <a:rPr sz="2100" b="1">
                <a:solidFill>
                  <a:srgbClr val="E4B657"/>
                </a:solidFill>
                <a:latin typeface="Arial"/>
                <a:ea typeface="Arial"/>
                <a:cs typeface="Arial"/>
              </a:rPr>
              <a:t>Days 1–30</a:t>
            </a:r>
          </a:p>
        </p:txBody>
      </p:sp>
      <p:sp>
        <p:nvSpPr>
          <p:cNvPr id="5" name="">
            <a:extLst xmlns:a="http://schemas.openxmlformats.org/drawingml/2006/main">
              <a:ext uri="{FF2B5EF4-FFF2-40B4-BE49-F238E27FC236}">
                <a16:creationId xmlns:a16="http://schemas.microsoft.com/office/drawing/2014/main" id="{ADBEA462-C22B-46DA-AF44-2479DD5CD901}"/>
              </a:ext>
            </a:extLst>
          </p:cNvPr>
          <p:cNvSpPr>
            <a:spLocks xmlns:a="http://schemas.openxmlformats.org/drawingml/2006/main" noGrp="1"/>
          </p:cNvSpPr>
          <p:nvPr/>
        </p:nvSpPr>
        <p:spPr>
          <a:xfrm xmlns:a="http://schemas.openxmlformats.org/drawingml/2006/main">
            <a:off x="609600" y="2352675"/>
            <a:ext cx="34671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1">
                <a:solidFill>
                  <a:srgbClr val="F7FAFF"/>
                </a:solidFill>
                <a:latin typeface="Arial"/>
                <a:ea typeface="Arial"/>
                <a:cs typeface="Arial"/>
              </a:defRPr>
            </a:defPPr>
          </a:lstStyle>
          <a:p xmlns:a="http://schemas.openxmlformats.org/drawingml/2006/main">
            <a:pPr>
              <a:defRPr sz="2400" b="1">
                <a:solidFill>
                  <a:srgbClr val="F7FAFF"/>
                </a:solidFill>
                <a:latin typeface="Arial"/>
                <a:ea typeface="Arial"/>
                <a:cs typeface="Arial"/>
              </a:defRPr>
            </a:pPr>
            <a:r>
              <a:rPr sz="2400" b="1">
                <a:solidFill>
                  <a:srgbClr val="F7FAFF"/>
                </a:solidFill>
                <a:latin typeface="Arial"/>
                <a:ea typeface="Arial"/>
                <a:cs typeface="Arial"/>
              </a:rPr>
              <a:t>Assess readiness</a:t>
            </a:r>
          </a:p>
        </p:txBody>
      </p:sp>
      <p:sp>
        <p:nvSpPr>
          <p:cNvPr id="6" name="">
            <a:extLst xmlns:a="http://schemas.openxmlformats.org/drawingml/2006/main">
              <a:ext uri="{FF2B5EF4-FFF2-40B4-BE49-F238E27FC236}">
                <a16:creationId xmlns:a16="http://schemas.microsoft.com/office/drawing/2014/main" id="{A723A860-0E64-456D-A7B5-156EED11B01F}"/>
              </a:ext>
            </a:extLst>
          </p:cNvPr>
          <p:cNvSpPr>
            <a:spLocks xmlns:a="http://schemas.openxmlformats.org/drawingml/2006/main" noGrp="1"/>
          </p:cNvSpPr>
          <p:nvPr/>
        </p:nvSpPr>
        <p:spPr>
          <a:xfrm xmlns:a="http://schemas.openxmlformats.org/drawingml/2006/main">
            <a:off x="609600" y="3305175"/>
            <a:ext cx="34671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C6D4E3"/>
                </a:solidFill>
                <a:latin typeface="Arial"/>
                <a:ea typeface="Arial"/>
                <a:cs typeface="Arial"/>
              </a:defRPr>
            </a:defPPr>
          </a:lstStyle>
          <a:p xmlns:a="http://schemas.openxmlformats.org/drawingml/2006/main">
            <a:pPr>
              <a:defRPr sz="1950" b="0">
                <a:solidFill>
                  <a:srgbClr val="C6D4E3"/>
                </a:solidFill>
                <a:latin typeface="Arial"/>
                <a:ea typeface="Arial"/>
                <a:cs typeface="Arial"/>
              </a:defRPr>
            </a:pPr>
            <a:r>
              <a:rPr sz="1950" b="0">
                <a:solidFill>
                  <a:srgbClr val="C6D4E3"/>
                </a:solidFill>
                <a:latin typeface="Arial"/>
                <a:ea typeface="Arial"/>
                <a:cs typeface="Arial"/>
              </a:rPr>
              <a:t>Select one bounded workflow</a:t>
            </a:r>
          </a:p>
          <a:p xmlns:a="http://schemas.openxmlformats.org/drawingml/2006/main">
            <a:pPr>
              <a:defRPr sz="1950" b="0">
                <a:solidFill>
                  <a:srgbClr val="C6D4E3"/>
                </a:solidFill>
                <a:latin typeface="Arial"/>
                <a:ea typeface="Arial"/>
                <a:cs typeface="Arial"/>
              </a:defRPr>
            </a:pPr>
            <a:r>
              <a:rPr sz="1950" b="0">
                <a:solidFill>
                  <a:srgbClr val="C6D4E3"/>
                </a:solidFill>
                <a:latin typeface="Arial"/>
                <a:ea typeface="Arial"/>
                <a:cs typeface="Arial"/>
              </a:rPr>
              <a:t>Record baseline measures</a:t>
            </a:r>
          </a:p>
          <a:p xmlns:a="http://schemas.openxmlformats.org/drawingml/2006/main">
            <a:pPr>
              <a:defRPr sz="1950" b="0">
                <a:solidFill>
                  <a:srgbClr val="C6D4E3"/>
                </a:solidFill>
                <a:latin typeface="Arial"/>
                <a:ea typeface="Arial"/>
                <a:cs typeface="Arial"/>
              </a:defRPr>
            </a:pPr>
            <a:r>
              <a:rPr sz="1950" b="0">
                <a:solidFill>
                  <a:srgbClr val="C6D4E3"/>
                </a:solidFill>
                <a:latin typeface="Arial"/>
                <a:ea typeface="Arial"/>
                <a:cs typeface="Arial"/>
              </a:rPr>
              <a:t>Assign owners and decision rights</a:t>
            </a:r>
          </a:p>
        </p:txBody>
      </p:sp>
      <p:sp>
        <p:nvSpPr>
          <p:cNvPr id="7" name="">
            <a:extLst xmlns:a="http://schemas.openxmlformats.org/drawingml/2006/main">
              <a:ext uri="{FF2B5EF4-FFF2-40B4-BE49-F238E27FC236}">
                <a16:creationId xmlns:a16="http://schemas.microsoft.com/office/drawing/2014/main" id="{448CBD4F-3C91-4704-B4C0-BD90FCC2818F}"/>
              </a:ext>
            </a:extLst>
          </p:cNvPr>
          <p:cNvSpPr>
            <a:spLocks xmlns:a="http://schemas.openxmlformats.org/drawingml/2006/main" noGrp="1"/>
          </p:cNvSpPr>
          <p:nvPr/>
        </p:nvSpPr>
        <p:spPr>
          <a:xfrm xmlns:a="http://schemas.openxmlformats.org/drawingml/2006/main">
            <a:off x="4324350" y="1657350"/>
            <a:ext cx="34671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E4B657"/>
                </a:solidFill>
                <a:latin typeface="Arial"/>
                <a:ea typeface="Arial"/>
                <a:cs typeface="Arial"/>
              </a:defRPr>
            </a:defPPr>
          </a:lstStyle>
          <a:p xmlns:a="http://schemas.openxmlformats.org/drawingml/2006/main">
            <a:pPr>
              <a:defRPr sz="2100" b="1">
                <a:solidFill>
                  <a:srgbClr val="E4B657"/>
                </a:solidFill>
                <a:latin typeface="Arial"/>
                <a:ea typeface="Arial"/>
                <a:cs typeface="Arial"/>
              </a:defRPr>
            </a:pPr>
            <a:r>
              <a:rPr sz="2100" b="1">
                <a:solidFill>
                  <a:srgbClr val="E4B657"/>
                </a:solidFill>
                <a:latin typeface="Arial"/>
                <a:ea typeface="Arial"/>
                <a:cs typeface="Arial"/>
              </a:rPr>
              <a:t>Days 31–60</a:t>
            </a:r>
          </a:p>
        </p:txBody>
      </p:sp>
      <p:sp>
        <p:nvSpPr>
          <p:cNvPr id="8" name="">
            <a:extLst xmlns:a="http://schemas.openxmlformats.org/drawingml/2006/main">
              <a:ext uri="{FF2B5EF4-FFF2-40B4-BE49-F238E27FC236}">
                <a16:creationId xmlns:a16="http://schemas.microsoft.com/office/drawing/2014/main" id="{6393321E-F790-49B2-A72C-C8E41DBC1F90}"/>
              </a:ext>
            </a:extLst>
          </p:cNvPr>
          <p:cNvSpPr>
            <a:spLocks xmlns:a="http://schemas.openxmlformats.org/drawingml/2006/main" noGrp="1"/>
          </p:cNvSpPr>
          <p:nvPr/>
        </p:nvSpPr>
        <p:spPr>
          <a:xfrm xmlns:a="http://schemas.openxmlformats.org/drawingml/2006/main">
            <a:off x="4324350" y="2352675"/>
            <a:ext cx="34671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1">
                <a:solidFill>
                  <a:srgbClr val="F7FAFF"/>
                </a:solidFill>
                <a:latin typeface="Arial"/>
                <a:ea typeface="Arial"/>
                <a:cs typeface="Arial"/>
              </a:defRPr>
            </a:defPPr>
          </a:lstStyle>
          <a:p xmlns:a="http://schemas.openxmlformats.org/drawingml/2006/main">
            <a:pPr>
              <a:defRPr sz="2400" b="1">
                <a:solidFill>
                  <a:srgbClr val="F7FAFF"/>
                </a:solidFill>
                <a:latin typeface="Arial"/>
                <a:ea typeface="Arial"/>
                <a:cs typeface="Arial"/>
              </a:defRPr>
            </a:pPr>
            <a:r>
              <a:rPr sz="2400" b="1">
                <a:solidFill>
                  <a:srgbClr val="F7FAFF"/>
                </a:solidFill>
                <a:latin typeface="Arial"/>
                <a:ea typeface="Arial"/>
                <a:cs typeface="Arial"/>
              </a:rPr>
              <a:t>Build and evaluate</a:t>
            </a:r>
          </a:p>
        </p:txBody>
      </p:sp>
      <p:sp>
        <p:nvSpPr>
          <p:cNvPr id="9" name="">
            <a:extLst xmlns:a="http://schemas.openxmlformats.org/drawingml/2006/main">
              <a:ext uri="{FF2B5EF4-FFF2-40B4-BE49-F238E27FC236}">
                <a16:creationId xmlns:a16="http://schemas.microsoft.com/office/drawing/2014/main" id="{E4CE799C-8423-487B-A4E6-78A044715385}"/>
              </a:ext>
            </a:extLst>
          </p:cNvPr>
          <p:cNvSpPr>
            <a:spLocks xmlns:a="http://schemas.openxmlformats.org/drawingml/2006/main" noGrp="1"/>
          </p:cNvSpPr>
          <p:nvPr/>
        </p:nvSpPr>
        <p:spPr>
          <a:xfrm xmlns:a="http://schemas.openxmlformats.org/drawingml/2006/main">
            <a:off x="4324350" y="3305175"/>
            <a:ext cx="34671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C6D4E3"/>
                </a:solidFill>
                <a:latin typeface="Arial"/>
                <a:ea typeface="Arial"/>
                <a:cs typeface="Arial"/>
              </a:defRPr>
            </a:defPPr>
          </a:lstStyle>
          <a:p xmlns:a="http://schemas.openxmlformats.org/drawingml/2006/main">
            <a:pPr>
              <a:defRPr sz="1950" b="0">
                <a:solidFill>
                  <a:srgbClr val="C6D4E3"/>
                </a:solidFill>
                <a:latin typeface="Arial"/>
                <a:ea typeface="Arial"/>
                <a:cs typeface="Arial"/>
              </a:defRPr>
            </a:pPr>
            <a:r>
              <a:rPr sz="1950" b="0">
                <a:solidFill>
                  <a:srgbClr val="C6D4E3"/>
                </a:solidFill>
                <a:latin typeface="Arial"/>
                <a:ea typeface="Arial"/>
                <a:cs typeface="Arial"/>
              </a:rPr>
              <a:t>Use approved data and integrations</a:t>
            </a:r>
          </a:p>
          <a:p xmlns:a="http://schemas.openxmlformats.org/drawingml/2006/main">
            <a:pPr>
              <a:defRPr sz="1950" b="0">
                <a:solidFill>
                  <a:srgbClr val="C6D4E3"/>
                </a:solidFill>
                <a:latin typeface="Arial"/>
                <a:ea typeface="Arial"/>
                <a:cs typeface="Arial"/>
              </a:defRPr>
            </a:pPr>
            <a:r>
              <a:rPr sz="1950" b="0">
                <a:solidFill>
                  <a:srgbClr val="C6D4E3"/>
                </a:solidFill>
                <a:latin typeface="Arial"/>
                <a:ea typeface="Arial"/>
                <a:cs typeface="Arial"/>
              </a:rPr>
              <a:t>Test approval and recovery paths</a:t>
            </a:r>
          </a:p>
          <a:p xmlns:a="http://schemas.openxmlformats.org/drawingml/2006/main">
            <a:pPr>
              <a:defRPr sz="1950" b="0">
                <a:solidFill>
                  <a:srgbClr val="C6D4E3"/>
                </a:solidFill>
                <a:latin typeface="Arial"/>
                <a:ea typeface="Arial"/>
                <a:cs typeface="Arial"/>
              </a:defRPr>
            </a:pPr>
            <a:r>
              <a:rPr sz="1950" b="0">
                <a:solidFill>
                  <a:srgbClr val="C6D4E3"/>
                </a:solidFill>
                <a:latin typeface="Arial"/>
                <a:ea typeface="Arial"/>
                <a:cs typeface="Arial"/>
              </a:rPr>
              <a:t>Train the people involved</a:t>
            </a:r>
          </a:p>
        </p:txBody>
      </p:sp>
      <p:sp>
        <p:nvSpPr>
          <p:cNvPr id="10" name="">
            <a:extLst xmlns:a="http://schemas.openxmlformats.org/drawingml/2006/main">
              <a:ext uri="{FF2B5EF4-FFF2-40B4-BE49-F238E27FC236}">
                <a16:creationId xmlns:a16="http://schemas.microsoft.com/office/drawing/2014/main" id="{2B7BC3E5-CAC3-4C71-A64C-8E24CC43DD30}"/>
              </a:ext>
            </a:extLst>
          </p:cNvPr>
          <p:cNvSpPr>
            <a:spLocks xmlns:a="http://schemas.openxmlformats.org/drawingml/2006/main" noGrp="1"/>
          </p:cNvSpPr>
          <p:nvPr/>
        </p:nvSpPr>
        <p:spPr>
          <a:xfrm xmlns:a="http://schemas.openxmlformats.org/drawingml/2006/main">
            <a:off x="8039100" y="1657350"/>
            <a:ext cx="34671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E4B657"/>
                </a:solidFill>
                <a:latin typeface="Arial"/>
                <a:ea typeface="Arial"/>
                <a:cs typeface="Arial"/>
              </a:defRPr>
            </a:defPPr>
          </a:lstStyle>
          <a:p xmlns:a="http://schemas.openxmlformats.org/drawingml/2006/main">
            <a:pPr>
              <a:defRPr sz="2100" b="1">
                <a:solidFill>
                  <a:srgbClr val="E4B657"/>
                </a:solidFill>
                <a:latin typeface="Arial"/>
                <a:ea typeface="Arial"/>
                <a:cs typeface="Arial"/>
              </a:defRPr>
            </a:pPr>
            <a:r>
              <a:rPr sz="2100" b="1">
                <a:solidFill>
                  <a:srgbClr val="E4B657"/>
                </a:solidFill>
                <a:latin typeface="Arial"/>
                <a:ea typeface="Arial"/>
                <a:cs typeface="Arial"/>
              </a:rPr>
              <a:t>Days 61–90</a:t>
            </a:r>
          </a:p>
        </p:txBody>
      </p:sp>
      <p:sp>
        <p:nvSpPr>
          <p:cNvPr id="11" name="">
            <a:extLst xmlns:a="http://schemas.openxmlformats.org/drawingml/2006/main">
              <a:ext uri="{FF2B5EF4-FFF2-40B4-BE49-F238E27FC236}">
                <a16:creationId xmlns:a16="http://schemas.microsoft.com/office/drawing/2014/main" id="{6E3F5C6B-5B6A-47A5-9E7E-8EAEFE8360EA}"/>
              </a:ext>
            </a:extLst>
          </p:cNvPr>
          <p:cNvSpPr>
            <a:spLocks xmlns:a="http://schemas.openxmlformats.org/drawingml/2006/main" noGrp="1"/>
          </p:cNvSpPr>
          <p:nvPr/>
        </p:nvSpPr>
        <p:spPr>
          <a:xfrm xmlns:a="http://schemas.openxmlformats.org/drawingml/2006/main">
            <a:off x="8039100" y="2352675"/>
            <a:ext cx="34671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1">
                <a:solidFill>
                  <a:srgbClr val="F7FAFF"/>
                </a:solidFill>
                <a:latin typeface="Arial"/>
                <a:ea typeface="Arial"/>
                <a:cs typeface="Arial"/>
              </a:defRPr>
            </a:defPPr>
          </a:lstStyle>
          <a:p xmlns:a="http://schemas.openxmlformats.org/drawingml/2006/main">
            <a:pPr>
              <a:defRPr sz="2400" b="1">
                <a:solidFill>
                  <a:srgbClr val="F7FAFF"/>
                </a:solidFill>
                <a:latin typeface="Arial"/>
                <a:ea typeface="Arial"/>
                <a:cs typeface="Arial"/>
              </a:defRPr>
            </a:pPr>
            <a:r>
              <a:rPr sz="2400" b="1">
                <a:solidFill>
                  <a:srgbClr val="F7FAFF"/>
                </a:solidFill>
                <a:latin typeface="Arial"/>
                <a:ea typeface="Arial"/>
                <a:cs typeface="Arial"/>
              </a:rPr>
              <a:t>Review and decide</a:t>
            </a:r>
          </a:p>
        </p:txBody>
      </p:sp>
      <p:sp>
        <p:nvSpPr>
          <p:cNvPr id="12" name="">
            <a:extLst xmlns:a="http://schemas.openxmlformats.org/drawingml/2006/main">
              <a:ext uri="{FF2B5EF4-FFF2-40B4-BE49-F238E27FC236}">
                <a16:creationId xmlns:a16="http://schemas.microsoft.com/office/drawing/2014/main" id="{1A15DCBA-767F-4E3D-8682-81D3EE46EF10}"/>
              </a:ext>
            </a:extLst>
          </p:cNvPr>
          <p:cNvSpPr>
            <a:spLocks xmlns:a="http://schemas.openxmlformats.org/drawingml/2006/main" noGrp="1"/>
          </p:cNvSpPr>
          <p:nvPr/>
        </p:nvSpPr>
        <p:spPr>
          <a:xfrm xmlns:a="http://schemas.openxmlformats.org/drawingml/2006/main">
            <a:off x="8039100" y="3305175"/>
            <a:ext cx="34671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C6D4E3"/>
                </a:solidFill>
                <a:latin typeface="Arial"/>
                <a:ea typeface="Arial"/>
                <a:cs typeface="Arial"/>
              </a:defRPr>
            </a:defPPr>
          </a:lstStyle>
          <a:p xmlns:a="http://schemas.openxmlformats.org/drawingml/2006/main">
            <a:pPr>
              <a:defRPr sz="1950" b="0">
                <a:solidFill>
                  <a:srgbClr val="C6D4E3"/>
                </a:solidFill>
                <a:latin typeface="Arial"/>
                <a:ea typeface="Arial"/>
                <a:cs typeface="Arial"/>
              </a:defRPr>
            </a:pPr>
            <a:r>
              <a:rPr sz="1950" b="0">
                <a:solidFill>
                  <a:srgbClr val="C6D4E3"/>
                </a:solidFill>
                <a:latin typeface="Arial"/>
                <a:ea typeface="Arial"/>
                <a:cs typeface="Arial"/>
              </a:rPr>
              <a:t>Compare outcomes with the baseline</a:t>
            </a:r>
          </a:p>
          <a:p xmlns:a="http://schemas.openxmlformats.org/drawingml/2006/main">
            <a:pPr>
              <a:defRPr sz="1950" b="0">
                <a:solidFill>
                  <a:srgbClr val="C6D4E3"/>
                </a:solidFill>
                <a:latin typeface="Arial"/>
                <a:ea typeface="Arial"/>
                <a:cs typeface="Arial"/>
              </a:defRPr>
            </a:pPr>
            <a:r>
              <a:rPr sz="1950" b="0">
                <a:solidFill>
                  <a:srgbClr val="C6D4E3"/>
                </a:solidFill>
                <a:latin typeface="Arial"/>
                <a:ea typeface="Arial"/>
                <a:cs typeface="Arial"/>
              </a:rPr>
              <a:t>Resolve quality and adoption gaps</a:t>
            </a:r>
          </a:p>
          <a:p xmlns:a="http://schemas.openxmlformats.org/drawingml/2006/main">
            <a:pPr>
              <a:defRPr sz="1950" b="0">
                <a:solidFill>
                  <a:srgbClr val="C6D4E3"/>
                </a:solidFill>
                <a:latin typeface="Arial"/>
                <a:ea typeface="Arial"/>
                <a:cs typeface="Arial"/>
              </a:defRPr>
            </a:pPr>
            <a:r>
              <a:rPr sz="1950" b="0">
                <a:solidFill>
                  <a:srgbClr val="C6D4E3"/>
                </a:solidFill>
                <a:latin typeface="Arial"/>
                <a:ea typeface="Arial"/>
                <a:cs typeface="Arial"/>
              </a:rPr>
              <a:t>Expand only with supporting evidence</a:t>
            </a:r>
          </a:p>
        </p:txBody>
      </p:sp>
      <p:sp>
        <p:nvSpPr>
          <p:cNvPr id="13" name="">
            <a:extLst xmlns:a="http://schemas.openxmlformats.org/drawingml/2006/main">
              <a:ext uri="{FF2B5EF4-FFF2-40B4-BE49-F238E27FC236}">
                <a16:creationId xmlns:a16="http://schemas.microsoft.com/office/drawing/2014/main" id="{C7CDAE1D-4E5C-4347-97A8-BB24BD154DFB}"/>
              </a:ext>
            </a:extLst>
          </p:cNvPr>
          <p:cNvSpPr>
            <a:spLocks xmlns:a="http://schemas.openxmlformats.org/drawingml/2006/main" noGrp="1"/>
          </p:cNvSpPr>
          <p:nvPr/>
        </p:nvSpPr>
        <p:spPr>
          <a:xfrm xmlns:a="http://schemas.openxmlformats.org/drawingml/2006/main">
            <a:off x="609600" y="5829300"/>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C6D4E3"/>
                </a:solidFill>
                <a:latin typeface="Arial"/>
                <a:ea typeface="Arial"/>
                <a:cs typeface="Arial"/>
              </a:defRPr>
            </a:defPPr>
          </a:lstStyle>
          <a:p xmlns:a="http://schemas.openxmlformats.org/drawingml/2006/main">
            <a:pPr>
              <a:defRPr sz="1575" b="0">
                <a:solidFill>
                  <a:srgbClr val="C6D4E3"/>
                </a:solidFill>
                <a:latin typeface="Arial"/>
                <a:ea typeface="Arial"/>
                <a:cs typeface="Arial"/>
              </a:defRPr>
            </a:pPr>
            <a:r>
              <a:rPr sz="1575" b="0">
                <a:solidFill>
                  <a:srgbClr val="C6D4E3"/>
                </a:solidFill>
                <a:latin typeface="Arial"/>
                <a:ea typeface="Arial"/>
                <a:cs typeface="Arial"/>
              </a:rPr>
              <a:t>Suggested sequence, not a guaranteed delivery timetable</a:t>
            </a:r>
          </a:p>
        </p:txBody>
      </p:sp>
    </p:spTree>
    <p:extLst>
      <p:ext uri="{BB962C8B-B14F-4D97-AF65-F5344CB8AC3E}">
        <p14:creationId xmlns:p14="http://schemas.microsoft.com/office/powerpoint/2010/main" val="492297783"/>
      </p:ext>
    </p:extLst>
  </p:cSld>
</p:sld>
</file>

<file path=ppt/slides/slide8.xml><?xml version="1.0" encoding="utf-8"?>
<p:sld xmlns:p="http://schemas.openxmlformats.org/presentationml/2006/main">
  <p:cSld>
    <p:bg>
      <p:bgPr>
        <a:solidFill xmlns:a="http://schemas.openxmlformats.org/drawingml/2006/main">
          <a:srgbClr val="0D1B2E"/>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B7903747-82B4-4DC9-AD01-FAB0EC8B7A29}"/>
              </a:ext>
            </a:extLst>
          </p:cNvPr>
          <p:cNvSpPr>
            <a:spLocks xmlns:a="http://schemas.openxmlformats.org/drawingml/2006/main" noGrp="1"/>
          </p:cNvSpPr>
          <p:nvPr/>
        </p:nvSpPr>
        <p:spPr>
          <a:xfrm xmlns:a="http://schemas.openxmlformats.org/drawingml/2006/main">
            <a:off x="609600" y="4191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F7FAFF"/>
                </a:solidFill>
                <a:latin typeface="Arial"/>
                <a:ea typeface="Arial"/>
                <a:cs typeface="Arial"/>
              </a:defRPr>
            </a:defPPr>
          </a:lstStyle>
          <a:p xmlns:a="http://schemas.openxmlformats.org/drawingml/2006/main">
            <a:pPr>
              <a:defRPr sz="3300" b="1">
                <a:solidFill>
                  <a:srgbClr val="F7FAFF"/>
                </a:solidFill>
                <a:latin typeface="Arial"/>
                <a:ea typeface="Arial"/>
                <a:cs typeface="Arial"/>
              </a:defRPr>
            </a:pPr>
            <a:r>
              <a:rPr sz="3300" b="1">
                <a:solidFill>
                  <a:srgbClr val="F7FAFF"/>
                </a:solidFill>
                <a:latin typeface="Arial"/>
                <a:ea typeface="Arial"/>
                <a:cs typeface="Arial"/>
              </a:rPr>
              <a:t>Measures of dependable business value</a:t>
            </a:r>
          </a:p>
        </p:txBody>
      </p:sp>
      <p:sp>
        <p:nvSpPr>
          <p:cNvPr id="2" name="">
            <a:extLst xmlns:a="http://schemas.openxmlformats.org/drawingml/2006/main">
              <a:ext uri="{FF2B5EF4-FFF2-40B4-BE49-F238E27FC236}">
                <a16:creationId xmlns:a16="http://schemas.microsoft.com/office/drawing/2014/main" id="{E12841B7-CD7C-4F35-B9A2-3DD24DDB260D}"/>
              </a:ext>
            </a:extLst>
          </p:cNvPr>
          <p:cNvSpPr>
            <a:spLocks xmlns:a="http://schemas.openxmlformats.org/drawingml/2006/main" noGrp="1"/>
          </p:cNvSpPr>
          <p:nvPr/>
        </p:nvSpPr>
        <p:spPr>
          <a:xfrm xmlns:a="http://schemas.openxmlformats.org/drawingml/2006/main">
            <a:off x="609600" y="6419850"/>
            <a:ext cx="571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E4B657"/>
                </a:solidFill>
                <a:latin typeface="Arial"/>
                <a:ea typeface="Arial"/>
                <a:cs typeface="Arial"/>
              </a:defRPr>
            </a:defPPr>
          </a:lstStyle>
          <a:p xmlns:a="http://schemas.openxmlformats.org/drawingml/2006/main">
            <a:pPr>
              <a:defRPr sz="1200" b="0">
                <a:solidFill>
                  <a:srgbClr val="E4B657"/>
                </a:solidFill>
                <a:latin typeface="Arial"/>
                <a:ea typeface="Arial"/>
                <a:cs typeface="Arial"/>
              </a:defRPr>
            </a:pPr>
            <a:r>
              <a:rPr sz="1200" b="0">
                <a:solidFill>
                  <a:srgbClr val="E4B657"/>
                </a:solidFill>
                <a:latin typeface="Arial"/>
                <a:ea typeface="Arial"/>
                <a:cs typeface="Arial"/>
              </a:rPr>
              <a:t>AHMAD AL SHAMI</a:t>
            </a:r>
          </a:p>
        </p:txBody>
      </p:sp>
      <p:sp>
        <p:nvSpPr>
          <p:cNvPr id="3" name="">
            <a:extLst xmlns:a="http://schemas.openxmlformats.org/drawingml/2006/main">
              <a:ext uri="{FF2B5EF4-FFF2-40B4-BE49-F238E27FC236}">
                <a16:creationId xmlns:a16="http://schemas.microsoft.com/office/drawing/2014/main" id="{9A837FD8-76C2-4E3B-90B2-0F9F46C19480}"/>
              </a:ext>
            </a:extLst>
          </p:cNvPr>
          <p:cNvSpPr>
            <a:spLocks xmlns:a="http://schemas.openxmlformats.org/drawingml/2006/main" noGrp="1"/>
          </p:cNvSpPr>
          <p:nvPr/>
        </p:nvSpPr>
        <p:spPr>
          <a:xfrm xmlns:a="http://schemas.openxmlformats.org/drawingml/2006/main">
            <a:off x="11049000" y="6419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C6D4E3"/>
                </a:solidFill>
                <a:latin typeface="Arial"/>
                <a:ea typeface="Arial"/>
                <a:cs typeface="Arial"/>
              </a:defRPr>
            </a:defPPr>
          </a:lstStyle>
          <a:p xmlns:a="http://schemas.openxmlformats.org/drawingml/2006/main">
            <a:pPr>
              <a:defRPr sz="1200" b="0">
                <a:solidFill>
                  <a:srgbClr val="C6D4E3"/>
                </a:solidFill>
                <a:latin typeface="Arial"/>
                <a:ea typeface="Arial"/>
                <a:cs typeface="Arial"/>
              </a:defRPr>
            </a:pPr>
            <a:r>
              <a:rPr sz="1200" b="0">
                <a:solidFill>
                  <a:srgbClr val="C6D4E3"/>
                </a:solidFill>
                <a:latin typeface="Arial"/>
                <a:ea typeface="Arial"/>
                <a:cs typeface="Arial"/>
              </a:rPr>
              <a:t>08</a:t>
            </a:r>
          </a:p>
        </p:txBody>
      </p:sp>
      <p:sp>
        <p:nvSpPr>
          <p:cNvPr id="4" name="">
            <a:extLst xmlns:a="http://schemas.openxmlformats.org/drawingml/2006/main">
              <a:ext uri="{FF2B5EF4-FFF2-40B4-BE49-F238E27FC236}">
                <a16:creationId xmlns:a16="http://schemas.microsoft.com/office/drawing/2014/main" id="{956D1C24-FD07-4192-8FDE-CC508D1D4A7D}"/>
              </a:ext>
            </a:extLst>
          </p:cNvPr>
          <p:cNvSpPr>
            <a:spLocks xmlns:a="http://schemas.openxmlformats.org/drawingml/2006/main" noGrp="1"/>
          </p:cNvSpPr>
          <p:nvPr/>
        </p:nvSpPr>
        <p:spPr>
          <a:xfrm xmlns:a="http://schemas.openxmlformats.org/drawingml/2006/main">
            <a:off x="609600" y="1714500"/>
            <a:ext cx="5048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E4B657"/>
                </a:solidFill>
                <a:latin typeface="Arial"/>
                <a:ea typeface="Arial"/>
                <a:cs typeface="Arial"/>
              </a:defRPr>
            </a:defPPr>
          </a:lstStyle>
          <a:p xmlns:a="http://schemas.openxmlformats.org/drawingml/2006/main">
            <a:pPr>
              <a:defRPr sz="3000" b="1">
                <a:solidFill>
                  <a:srgbClr val="E4B657"/>
                </a:solidFill>
                <a:latin typeface="Arial"/>
                <a:ea typeface="Arial"/>
                <a:cs typeface="Arial"/>
              </a:defRPr>
            </a:pPr>
            <a:r>
              <a:rPr sz="3000" b="1">
                <a:solidFill>
                  <a:srgbClr val="E4B657"/>
                </a:solidFill>
                <a:latin typeface="Arial"/>
                <a:ea typeface="Arial"/>
                <a:cs typeface="Arial"/>
              </a:rPr>
              <a:t>Quality</a:t>
            </a:r>
          </a:p>
        </p:txBody>
      </p:sp>
      <p:sp>
        <p:nvSpPr>
          <p:cNvPr id="5" name="">
            <a:extLst xmlns:a="http://schemas.openxmlformats.org/drawingml/2006/main">
              <a:ext uri="{FF2B5EF4-FFF2-40B4-BE49-F238E27FC236}">
                <a16:creationId xmlns:a16="http://schemas.microsoft.com/office/drawing/2014/main" id="{E37CFED2-6B9C-4F01-B76B-C9CECB22925A}"/>
              </a:ext>
            </a:extLst>
          </p:cNvPr>
          <p:cNvSpPr>
            <a:spLocks xmlns:a="http://schemas.openxmlformats.org/drawingml/2006/main" noGrp="1"/>
          </p:cNvSpPr>
          <p:nvPr/>
        </p:nvSpPr>
        <p:spPr>
          <a:xfrm xmlns:a="http://schemas.openxmlformats.org/drawingml/2006/main">
            <a:off x="609600" y="2428875"/>
            <a:ext cx="51435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F7FAFF"/>
                </a:solidFill>
                <a:latin typeface="Arial"/>
                <a:ea typeface="Arial"/>
                <a:cs typeface="Arial"/>
              </a:defRPr>
            </a:defPPr>
          </a:lstStyle>
          <a:p xmlns:a="http://schemas.openxmlformats.org/drawingml/2006/main">
            <a:pPr>
              <a:defRPr sz="2175" b="0">
                <a:solidFill>
                  <a:srgbClr val="F7FAFF"/>
                </a:solidFill>
                <a:latin typeface="Arial"/>
                <a:ea typeface="Arial"/>
                <a:cs typeface="Arial"/>
              </a:defRPr>
            </a:pPr>
            <a:r>
              <a:rPr sz="2175" b="0">
                <a:solidFill>
                  <a:srgbClr val="F7FAFF"/>
                </a:solidFill>
                <a:latin typeface="Arial"/>
                <a:ea typeface="Arial"/>
                <a:cs typeface="Arial"/>
              </a:rPr>
              <a:t>Correct completion and review effort</a:t>
            </a:r>
          </a:p>
        </p:txBody>
      </p:sp>
      <p:sp>
        <p:nvSpPr>
          <p:cNvPr id="6" name="">
            <a:extLst xmlns:a="http://schemas.openxmlformats.org/drawingml/2006/main">
              <a:ext uri="{FF2B5EF4-FFF2-40B4-BE49-F238E27FC236}">
                <a16:creationId xmlns:a16="http://schemas.microsoft.com/office/drawing/2014/main" id="{708ED368-798D-4EF3-B24B-6A1AC005DCED}"/>
              </a:ext>
            </a:extLst>
          </p:cNvPr>
          <p:cNvSpPr>
            <a:spLocks xmlns:a="http://schemas.openxmlformats.org/drawingml/2006/main" noGrp="1"/>
          </p:cNvSpPr>
          <p:nvPr/>
        </p:nvSpPr>
        <p:spPr>
          <a:xfrm xmlns:a="http://schemas.openxmlformats.org/drawingml/2006/main">
            <a:off x="6496050" y="1714500"/>
            <a:ext cx="5048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E4B657"/>
                </a:solidFill>
                <a:latin typeface="Arial"/>
                <a:ea typeface="Arial"/>
                <a:cs typeface="Arial"/>
              </a:defRPr>
            </a:defPPr>
          </a:lstStyle>
          <a:p xmlns:a="http://schemas.openxmlformats.org/drawingml/2006/main">
            <a:pPr>
              <a:defRPr sz="3000" b="1">
                <a:solidFill>
                  <a:srgbClr val="E4B657"/>
                </a:solidFill>
                <a:latin typeface="Arial"/>
                <a:ea typeface="Arial"/>
                <a:cs typeface="Arial"/>
              </a:defRPr>
            </a:pPr>
            <a:r>
              <a:rPr sz="3000" b="1">
                <a:solidFill>
                  <a:srgbClr val="E4B657"/>
                </a:solidFill>
                <a:latin typeface="Arial"/>
                <a:ea typeface="Arial"/>
                <a:cs typeface="Arial"/>
              </a:rPr>
              <a:t>Efficiency</a:t>
            </a:r>
          </a:p>
        </p:txBody>
      </p:sp>
      <p:sp>
        <p:nvSpPr>
          <p:cNvPr id="7" name="">
            <a:extLst xmlns:a="http://schemas.openxmlformats.org/drawingml/2006/main">
              <a:ext uri="{FF2B5EF4-FFF2-40B4-BE49-F238E27FC236}">
                <a16:creationId xmlns:a16="http://schemas.microsoft.com/office/drawing/2014/main" id="{ACFB403A-1AEA-4872-AA7D-8D01F3E39B24}"/>
              </a:ext>
            </a:extLst>
          </p:cNvPr>
          <p:cNvSpPr>
            <a:spLocks xmlns:a="http://schemas.openxmlformats.org/drawingml/2006/main" noGrp="1"/>
          </p:cNvSpPr>
          <p:nvPr/>
        </p:nvSpPr>
        <p:spPr>
          <a:xfrm xmlns:a="http://schemas.openxmlformats.org/drawingml/2006/main">
            <a:off x="6496050" y="2428875"/>
            <a:ext cx="50482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F7FAFF"/>
                </a:solidFill>
                <a:latin typeface="Arial"/>
                <a:ea typeface="Arial"/>
                <a:cs typeface="Arial"/>
              </a:defRPr>
            </a:defPPr>
          </a:lstStyle>
          <a:p xmlns:a="http://schemas.openxmlformats.org/drawingml/2006/main">
            <a:pPr>
              <a:defRPr sz="2175" b="0">
                <a:solidFill>
                  <a:srgbClr val="F7FAFF"/>
                </a:solidFill>
                <a:latin typeface="Arial"/>
                <a:ea typeface="Arial"/>
                <a:cs typeface="Arial"/>
              </a:defRPr>
            </a:pPr>
            <a:r>
              <a:rPr sz="2175" b="0">
                <a:solidFill>
                  <a:srgbClr val="F7FAFF"/>
                </a:solidFill>
                <a:latin typeface="Arial"/>
                <a:ea typeface="Arial"/>
                <a:cs typeface="Arial"/>
              </a:rPr>
              <a:t>Cycle time and cost per completed task</a:t>
            </a:r>
          </a:p>
        </p:txBody>
      </p:sp>
      <p:sp>
        <p:nvSpPr>
          <p:cNvPr id="8" name="">
            <a:extLst xmlns:a="http://schemas.openxmlformats.org/drawingml/2006/main">
              <a:ext uri="{FF2B5EF4-FFF2-40B4-BE49-F238E27FC236}">
                <a16:creationId xmlns:a16="http://schemas.microsoft.com/office/drawing/2014/main" id="{A1BFF0C2-58C9-47E2-AA05-38E79FBD5051}"/>
              </a:ext>
            </a:extLst>
          </p:cNvPr>
          <p:cNvSpPr>
            <a:spLocks xmlns:a="http://schemas.openxmlformats.org/drawingml/2006/main" noGrp="1"/>
          </p:cNvSpPr>
          <p:nvPr/>
        </p:nvSpPr>
        <p:spPr>
          <a:xfrm xmlns:a="http://schemas.openxmlformats.org/drawingml/2006/main">
            <a:off x="609600" y="3848100"/>
            <a:ext cx="5048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E4B657"/>
                </a:solidFill>
                <a:latin typeface="Arial"/>
                <a:ea typeface="Arial"/>
                <a:cs typeface="Arial"/>
              </a:defRPr>
            </a:defPPr>
          </a:lstStyle>
          <a:p xmlns:a="http://schemas.openxmlformats.org/drawingml/2006/main">
            <a:pPr>
              <a:defRPr sz="3000" b="1">
                <a:solidFill>
                  <a:srgbClr val="E4B657"/>
                </a:solidFill>
                <a:latin typeface="Arial"/>
                <a:ea typeface="Arial"/>
                <a:cs typeface="Arial"/>
              </a:defRPr>
            </a:pPr>
            <a:r>
              <a:rPr sz="3000" b="1">
                <a:solidFill>
                  <a:srgbClr val="E4B657"/>
                </a:solidFill>
                <a:latin typeface="Arial"/>
                <a:ea typeface="Arial"/>
                <a:cs typeface="Arial"/>
              </a:rPr>
              <a:t>Reliability</a:t>
            </a:r>
          </a:p>
        </p:txBody>
      </p:sp>
      <p:sp>
        <p:nvSpPr>
          <p:cNvPr id="9" name="">
            <a:extLst xmlns:a="http://schemas.openxmlformats.org/drawingml/2006/main">
              <a:ext uri="{FF2B5EF4-FFF2-40B4-BE49-F238E27FC236}">
                <a16:creationId xmlns:a16="http://schemas.microsoft.com/office/drawing/2014/main" id="{B6EA8343-4F41-412A-BFF1-3842D64A2A19}"/>
              </a:ext>
            </a:extLst>
          </p:cNvPr>
          <p:cNvSpPr>
            <a:spLocks xmlns:a="http://schemas.openxmlformats.org/drawingml/2006/main" noGrp="1"/>
          </p:cNvSpPr>
          <p:nvPr/>
        </p:nvSpPr>
        <p:spPr>
          <a:xfrm xmlns:a="http://schemas.openxmlformats.org/drawingml/2006/main">
            <a:off x="609600" y="4562475"/>
            <a:ext cx="51435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F7FAFF"/>
                </a:solidFill>
                <a:latin typeface="Arial"/>
                <a:ea typeface="Arial"/>
                <a:cs typeface="Arial"/>
              </a:defRPr>
            </a:defPPr>
          </a:lstStyle>
          <a:p xmlns:a="http://schemas.openxmlformats.org/drawingml/2006/main">
            <a:pPr>
              <a:defRPr sz="2175" b="0">
                <a:solidFill>
                  <a:srgbClr val="F7FAFF"/>
                </a:solidFill>
                <a:latin typeface="Arial"/>
                <a:ea typeface="Arial"/>
                <a:cs typeface="Arial"/>
              </a:defRPr>
            </a:pPr>
            <a:r>
              <a:rPr sz="2175" b="0">
                <a:solidFill>
                  <a:srgbClr val="F7FAFF"/>
                </a:solidFill>
                <a:latin typeface="Arial"/>
                <a:ea typeface="Arial"/>
                <a:cs typeface="Arial"/>
              </a:rPr>
              <a:t>Failures, recoveries and escalations</a:t>
            </a:r>
          </a:p>
        </p:txBody>
      </p:sp>
      <p:sp>
        <p:nvSpPr>
          <p:cNvPr id="10" name="">
            <a:extLst xmlns:a="http://schemas.openxmlformats.org/drawingml/2006/main">
              <a:ext uri="{FF2B5EF4-FFF2-40B4-BE49-F238E27FC236}">
                <a16:creationId xmlns:a16="http://schemas.microsoft.com/office/drawing/2014/main" id="{14B51E0C-2117-4F28-9D05-498216EE37DE}"/>
              </a:ext>
            </a:extLst>
          </p:cNvPr>
          <p:cNvSpPr>
            <a:spLocks xmlns:a="http://schemas.openxmlformats.org/drawingml/2006/main" noGrp="1"/>
          </p:cNvSpPr>
          <p:nvPr/>
        </p:nvSpPr>
        <p:spPr>
          <a:xfrm xmlns:a="http://schemas.openxmlformats.org/drawingml/2006/main">
            <a:off x="6496050" y="3848100"/>
            <a:ext cx="5048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E4B657"/>
                </a:solidFill>
                <a:latin typeface="Arial"/>
                <a:ea typeface="Arial"/>
                <a:cs typeface="Arial"/>
              </a:defRPr>
            </a:defPPr>
          </a:lstStyle>
          <a:p xmlns:a="http://schemas.openxmlformats.org/drawingml/2006/main">
            <a:pPr>
              <a:defRPr sz="3000" b="1">
                <a:solidFill>
                  <a:srgbClr val="E4B657"/>
                </a:solidFill>
                <a:latin typeface="Arial"/>
                <a:ea typeface="Arial"/>
                <a:cs typeface="Arial"/>
              </a:defRPr>
            </a:pPr>
            <a:r>
              <a:rPr sz="3000" b="1">
                <a:solidFill>
                  <a:srgbClr val="E4B657"/>
                </a:solidFill>
                <a:latin typeface="Arial"/>
                <a:ea typeface="Arial"/>
                <a:cs typeface="Arial"/>
              </a:rPr>
              <a:t>Adoption</a:t>
            </a:r>
          </a:p>
        </p:txBody>
      </p:sp>
      <p:sp>
        <p:nvSpPr>
          <p:cNvPr id="11" name="">
            <a:extLst xmlns:a="http://schemas.openxmlformats.org/drawingml/2006/main">
              <a:ext uri="{FF2B5EF4-FFF2-40B4-BE49-F238E27FC236}">
                <a16:creationId xmlns:a16="http://schemas.microsoft.com/office/drawing/2014/main" id="{9837865C-8326-4D36-93FA-649CD9586C54}"/>
              </a:ext>
            </a:extLst>
          </p:cNvPr>
          <p:cNvSpPr>
            <a:spLocks xmlns:a="http://schemas.openxmlformats.org/drawingml/2006/main" noGrp="1"/>
          </p:cNvSpPr>
          <p:nvPr/>
        </p:nvSpPr>
        <p:spPr>
          <a:xfrm xmlns:a="http://schemas.openxmlformats.org/drawingml/2006/main">
            <a:off x="6496050" y="4562475"/>
            <a:ext cx="50482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F7FAFF"/>
                </a:solidFill>
                <a:latin typeface="Arial"/>
                <a:ea typeface="Arial"/>
                <a:cs typeface="Arial"/>
              </a:defRPr>
            </a:defPPr>
          </a:lstStyle>
          <a:p xmlns:a="http://schemas.openxmlformats.org/drawingml/2006/main">
            <a:pPr>
              <a:defRPr sz="2175" b="0">
                <a:solidFill>
                  <a:srgbClr val="F7FAFF"/>
                </a:solidFill>
                <a:latin typeface="Arial"/>
                <a:ea typeface="Arial"/>
                <a:cs typeface="Arial"/>
              </a:defRPr>
            </a:pPr>
            <a:r>
              <a:rPr sz="2175" b="0">
                <a:solidFill>
                  <a:srgbClr val="F7FAFF"/>
                </a:solidFill>
                <a:latin typeface="Arial"/>
                <a:ea typeface="Arial"/>
                <a:cs typeface="Arial"/>
              </a:rPr>
              <a:t>People using the workflow successfully</a:t>
            </a:r>
          </a:p>
        </p:txBody>
      </p:sp>
      <p:sp>
        <p:nvSpPr>
          <p:cNvPr id="12" name="">
            <a:extLst xmlns:a="http://schemas.openxmlformats.org/drawingml/2006/main">
              <a:ext uri="{FF2B5EF4-FFF2-40B4-BE49-F238E27FC236}">
                <a16:creationId xmlns:a16="http://schemas.microsoft.com/office/drawing/2014/main" id="{F921CCC6-5CE6-42A0-9E8A-839FCC4FD950}"/>
              </a:ext>
            </a:extLst>
          </p:cNvPr>
          <p:cNvSpPr>
            <a:spLocks xmlns:a="http://schemas.openxmlformats.org/drawingml/2006/main" noGrp="1"/>
          </p:cNvSpPr>
          <p:nvPr/>
        </p:nvSpPr>
        <p:spPr>
          <a:xfrm xmlns:a="http://schemas.openxmlformats.org/drawingml/2006/main">
            <a:off x="609600" y="5905500"/>
            <a:ext cx="109728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C6D4E3"/>
                </a:solidFill>
                <a:latin typeface="Arial"/>
                <a:ea typeface="Arial"/>
                <a:cs typeface="Arial"/>
              </a:defRPr>
            </a:defPPr>
          </a:lstStyle>
          <a:p xmlns:a="http://schemas.openxmlformats.org/drawingml/2006/main">
            <a:pPr>
              <a:defRPr sz="1500" b="0">
                <a:solidFill>
                  <a:srgbClr val="C6D4E3"/>
                </a:solidFill>
                <a:latin typeface="Arial"/>
                <a:ea typeface="Arial"/>
                <a:cs typeface="Arial"/>
              </a:defRPr>
            </a:pPr>
            <a:r>
              <a:rPr sz="1500" b="0">
                <a:solidFill>
                  <a:srgbClr val="C6D4E3"/>
                </a:solidFill>
                <a:latin typeface="Arial"/>
                <a:ea typeface="Arial"/>
                <a:cs typeface="Arial"/>
              </a:rPr>
              <a:t>Compare with a measured baseline. No performance claim is implied.</a:t>
            </a:r>
          </a:p>
        </p:txBody>
      </p:sp>
    </p:spTree>
    <p:extLst>
      <p:ext uri="{BB962C8B-B14F-4D97-AF65-F5344CB8AC3E}">
        <p14:creationId xmlns:p14="http://schemas.microsoft.com/office/powerpoint/2010/main" val="1534956172"/>
      </p:ext>
    </p:extLst>
  </p:cSld>
</p:sld>
</file>

<file path=ppt/slides/slide9.xml><?xml version="1.0" encoding="utf-8"?>
<p:sld xmlns:p="http://schemas.openxmlformats.org/presentationml/2006/main">
  <p:cSld>
    <p:bg>
      <p:bgPr>
        <a:solidFill xmlns:a="http://schemas.openxmlformats.org/drawingml/2006/main">
          <a:srgbClr val="0D1B2E"/>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AE0409F-2F9A-4EB1-9B14-52F2777720CB}"/>
              </a:ext>
            </a:extLst>
          </p:cNvPr>
          <p:cNvSpPr>
            <a:spLocks xmlns:a="http://schemas.openxmlformats.org/drawingml/2006/main" noGrp="1"/>
          </p:cNvSpPr>
          <p:nvPr/>
        </p:nvSpPr>
        <p:spPr>
          <a:xfrm xmlns:a="http://schemas.openxmlformats.org/drawingml/2006/main">
            <a:off x="609600" y="4191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F7FAFF"/>
                </a:solidFill>
                <a:latin typeface="Arial"/>
                <a:ea typeface="Arial"/>
                <a:cs typeface="Arial"/>
              </a:defRPr>
            </a:defPPr>
          </a:lstStyle>
          <a:p xmlns:a="http://schemas.openxmlformats.org/drawingml/2006/main">
            <a:pPr>
              <a:defRPr sz="3300" b="1">
                <a:solidFill>
                  <a:srgbClr val="F7FAFF"/>
                </a:solidFill>
                <a:latin typeface="Arial"/>
                <a:ea typeface="Arial"/>
                <a:cs typeface="Arial"/>
              </a:defRPr>
            </a:pPr>
            <a:r>
              <a:rPr sz="3300" b="1">
                <a:solidFill>
                  <a:srgbClr val="F7FAFF"/>
                </a:solidFill>
                <a:latin typeface="Arial"/>
                <a:ea typeface="Arial"/>
                <a:cs typeface="Arial"/>
              </a:rPr>
              <a:t>Enterprise autonomy with accountability</a:t>
            </a:r>
          </a:p>
        </p:txBody>
      </p:sp>
      <p:sp>
        <p:nvSpPr>
          <p:cNvPr id="2" name="">
            <a:extLst xmlns:a="http://schemas.openxmlformats.org/drawingml/2006/main">
              <a:ext uri="{FF2B5EF4-FFF2-40B4-BE49-F238E27FC236}">
                <a16:creationId xmlns:a16="http://schemas.microsoft.com/office/drawing/2014/main" id="{5897B8E9-F317-406C-9147-7CEE7A3BFF48}"/>
              </a:ext>
            </a:extLst>
          </p:cNvPr>
          <p:cNvSpPr>
            <a:spLocks xmlns:a="http://schemas.openxmlformats.org/drawingml/2006/main" noGrp="1"/>
          </p:cNvSpPr>
          <p:nvPr/>
        </p:nvSpPr>
        <p:spPr>
          <a:xfrm xmlns:a="http://schemas.openxmlformats.org/drawingml/2006/main">
            <a:off x="609600" y="6419850"/>
            <a:ext cx="571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E4B657"/>
                </a:solidFill>
                <a:latin typeface="Arial"/>
                <a:ea typeface="Arial"/>
                <a:cs typeface="Arial"/>
              </a:defRPr>
            </a:defPPr>
          </a:lstStyle>
          <a:p xmlns:a="http://schemas.openxmlformats.org/drawingml/2006/main">
            <a:pPr>
              <a:defRPr sz="1200" b="0">
                <a:solidFill>
                  <a:srgbClr val="E4B657"/>
                </a:solidFill>
                <a:latin typeface="Arial"/>
                <a:ea typeface="Arial"/>
                <a:cs typeface="Arial"/>
              </a:defRPr>
            </a:pPr>
            <a:r>
              <a:rPr sz="1200" b="0">
                <a:solidFill>
                  <a:srgbClr val="E4B657"/>
                </a:solidFill>
                <a:latin typeface="Arial"/>
                <a:ea typeface="Arial"/>
                <a:cs typeface="Arial"/>
              </a:rPr>
              <a:t>AHMAD AL SHAMI</a:t>
            </a:r>
          </a:p>
        </p:txBody>
      </p:sp>
      <p:sp>
        <p:nvSpPr>
          <p:cNvPr id="3" name="">
            <a:extLst xmlns:a="http://schemas.openxmlformats.org/drawingml/2006/main">
              <a:ext uri="{FF2B5EF4-FFF2-40B4-BE49-F238E27FC236}">
                <a16:creationId xmlns:a16="http://schemas.microsoft.com/office/drawing/2014/main" id="{6F82DA71-5ADB-4E4F-8257-E19CEB957941}"/>
              </a:ext>
            </a:extLst>
          </p:cNvPr>
          <p:cNvSpPr>
            <a:spLocks xmlns:a="http://schemas.openxmlformats.org/drawingml/2006/main" noGrp="1"/>
          </p:cNvSpPr>
          <p:nvPr/>
        </p:nvSpPr>
        <p:spPr>
          <a:xfrm xmlns:a="http://schemas.openxmlformats.org/drawingml/2006/main">
            <a:off x="11049000" y="6419850"/>
            <a:ext cx="53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C6D4E3"/>
                </a:solidFill>
                <a:latin typeface="Arial"/>
                <a:ea typeface="Arial"/>
                <a:cs typeface="Arial"/>
              </a:defRPr>
            </a:defPPr>
          </a:lstStyle>
          <a:p xmlns:a="http://schemas.openxmlformats.org/drawingml/2006/main">
            <a:pPr>
              <a:defRPr sz="1200" b="0">
                <a:solidFill>
                  <a:srgbClr val="C6D4E3"/>
                </a:solidFill>
                <a:latin typeface="Arial"/>
                <a:ea typeface="Arial"/>
                <a:cs typeface="Arial"/>
              </a:defRPr>
            </a:pPr>
            <a:r>
              <a:rPr sz="1200" b="0">
                <a:solidFill>
                  <a:srgbClr val="C6D4E3"/>
                </a:solidFill>
                <a:latin typeface="Arial"/>
                <a:ea typeface="Arial"/>
                <a:cs typeface="Arial"/>
              </a:rPr>
              <a:t>09</a:t>
            </a:r>
          </a:p>
        </p:txBody>
      </p:sp>
      <p:sp>
        <p:nvSpPr>
          <p:cNvPr id="4" name="">
            <a:extLst xmlns:a="http://schemas.openxmlformats.org/drawingml/2006/main">
              <a:ext uri="{FF2B5EF4-FFF2-40B4-BE49-F238E27FC236}">
                <a16:creationId xmlns:a16="http://schemas.microsoft.com/office/drawing/2014/main" id="{38C77441-E7CA-4040-A729-120C5180E557}"/>
              </a:ext>
            </a:extLst>
          </p:cNvPr>
          <p:cNvSpPr>
            <a:spLocks xmlns:a="http://schemas.openxmlformats.org/drawingml/2006/main" noGrp="1"/>
          </p:cNvSpPr>
          <p:nvPr/>
        </p:nvSpPr>
        <p:spPr>
          <a:xfrm xmlns:a="http://schemas.openxmlformats.org/drawingml/2006/main">
            <a:off x="609600" y="1809750"/>
            <a:ext cx="1066800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F7FAFF"/>
                </a:solidFill>
                <a:latin typeface="Arial"/>
                <a:ea typeface="Arial"/>
                <a:cs typeface="Arial"/>
              </a:defRPr>
            </a:defPPr>
          </a:lstStyle>
          <a:p xmlns:a="http://schemas.openxmlformats.org/drawingml/2006/main">
            <a:pPr>
              <a:defRPr sz="3150" b="1">
                <a:solidFill>
                  <a:srgbClr val="F7FAFF"/>
                </a:solidFill>
                <a:latin typeface="Arial"/>
                <a:ea typeface="Arial"/>
                <a:cs typeface="Arial"/>
              </a:defRPr>
            </a:pPr>
            <a:r>
              <a:rPr sz="3150" b="1">
                <a:solidFill>
                  <a:srgbClr val="F7FAFF"/>
                </a:solidFill>
                <a:latin typeface="Arial"/>
                <a:ea typeface="Arial"/>
                <a:cs typeface="Arial"/>
              </a:rPr>
              <a:t>Assess each pillar</a:t>
            </a:r>
          </a:p>
          <a:p xmlns:a="http://schemas.openxmlformats.org/drawingml/2006/main">
            <a:pPr>
              <a:defRPr sz="3150" b="1">
                <a:solidFill>
                  <a:srgbClr val="F7FAFF"/>
                </a:solidFill>
                <a:latin typeface="Arial"/>
                <a:ea typeface="Arial"/>
                <a:cs typeface="Arial"/>
              </a:defRPr>
            </a:pPr>
            <a:r>
              <a:rPr sz="3150" b="1">
                <a:solidFill>
                  <a:srgbClr val="F7FAFF"/>
                </a:solidFill>
                <a:latin typeface="Arial"/>
                <a:ea typeface="Arial"/>
                <a:cs typeface="Arial"/>
              </a:rPr>
              <a:t>Address the limiting capabilities</a:t>
            </a:r>
          </a:p>
          <a:p xmlns:a="http://schemas.openxmlformats.org/drawingml/2006/main">
            <a:pPr>
              <a:defRPr sz="3150" b="1">
                <a:solidFill>
                  <a:srgbClr val="F7FAFF"/>
                </a:solidFill>
                <a:latin typeface="Arial"/>
                <a:ea typeface="Arial"/>
                <a:cs typeface="Arial"/>
              </a:defRPr>
            </a:pPr>
            <a:r>
              <a:rPr sz="3150" b="1">
                <a:solidFill>
                  <a:srgbClr val="F7FAFF"/>
                </a:solidFill>
                <a:latin typeface="Arial"/>
                <a:ea typeface="Arial"/>
                <a:cs typeface="Arial"/>
              </a:rPr>
              <a:t>Expand when evidence supports it</a:t>
            </a:r>
          </a:p>
        </p:txBody>
      </p:sp>
      <p:sp>
        <p:nvSpPr>
          <p:cNvPr id="5" name="">
            <a:extLst xmlns:a="http://schemas.openxmlformats.org/drawingml/2006/main">
              <a:ext uri="{FF2B5EF4-FFF2-40B4-BE49-F238E27FC236}">
                <a16:creationId xmlns:a16="http://schemas.microsoft.com/office/drawing/2014/main" id="{66F032E5-CB39-427E-B21F-36E9F71D23D7}"/>
              </a:ext>
            </a:extLst>
          </p:cNvPr>
          <p:cNvSpPr>
            <a:spLocks xmlns:a="http://schemas.openxmlformats.org/drawingml/2006/main" noGrp="1"/>
          </p:cNvSpPr>
          <p:nvPr/>
        </p:nvSpPr>
        <p:spPr>
          <a:xfrm xmlns:a="http://schemas.openxmlformats.org/drawingml/2006/main">
            <a:off x="609600" y="4657725"/>
            <a:ext cx="1047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E4B657"/>
                </a:solidFill>
                <a:latin typeface="Arial"/>
                <a:ea typeface="Arial"/>
                <a:cs typeface="Arial"/>
              </a:defRPr>
            </a:defPPr>
          </a:lstStyle>
          <a:p xmlns:a="http://schemas.openxmlformats.org/drawingml/2006/main">
            <a:pPr>
              <a:defRPr sz="2175" b="0">
                <a:solidFill>
                  <a:srgbClr val="E4B657"/>
                </a:solidFill>
                <a:latin typeface="Arial"/>
                <a:ea typeface="Arial"/>
                <a:cs typeface="Arial"/>
              </a:defRPr>
            </a:pPr>
            <a:r>
              <a:rPr sz="2175" b="0">
                <a:solidFill>
                  <a:srgbClr val="E4B657"/>
                </a:solidFill>
                <a:latin typeface="Arial"/>
                <a:ea typeface="Arial"/>
                <a:cs typeface="Arial"/>
              </a:rPr>
              <a:t>Read the article and discuss your readiness</a:t>
            </a:r>
          </a:p>
        </p:txBody>
      </p:sp>
      <p:sp>
        <p:nvSpPr>
          <p:cNvPr id="6" name="">
            <a:extLst xmlns:a="http://schemas.openxmlformats.org/drawingml/2006/main">
              <a:ext uri="{FF2B5EF4-FFF2-40B4-BE49-F238E27FC236}">
                <a16:creationId xmlns:a16="http://schemas.microsoft.com/office/drawing/2014/main" id="{4AE8531D-69B2-4FDC-8A3C-9063651EE5C5}"/>
              </a:ext>
            </a:extLst>
          </p:cNvPr>
          <p:cNvSpPr>
            <a:spLocks xmlns:a="http://schemas.openxmlformats.org/drawingml/2006/main" noGrp="1"/>
          </p:cNvSpPr>
          <p:nvPr/>
        </p:nvSpPr>
        <p:spPr>
          <a:xfrm xmlns:a="http://schemas.openxmlformats.org/drawingml/2006/main">
            <a:off x="609600" y="5286375"/>
            <a:ext cx="1047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850" b="1">
                <a:solidFill>
                  <a:srgbClr val="48C5BE"/>
                </a:solidFill>
                <a:latin typeface="Arial"/>
                <a:ea typeface="Arial"/>
                <a:cs typeface="Arial"/>
              </a:defRPr>
            </a:defPPr>
          </a:lstStyle>
          <a:p xmlns:a="http://schemas.openxmlformats.org/drawingml/2006/main">
            <a:pPr>
              <a:defRPr sz="2850" b="1">
                <a:solidFill>
                  <a:srgbClr val="48C5BE"/>
                </a:solidFill>
                <a:latin typeface="Arial"/>
                <a:ea typeface="Arial"/>
                <a:cs typeface="Arial"/>
              </a:defRPr>
            </a:pPr>
            <a:r>
              <a:rPr sz="2850" b="1">
                <a:solidFill>
                  <a:srgbClr val="48C5BE"/>
                </a:solidFill>
                <a:latin typeface="Arial"/>
                <a:ea typeface="Arial"/>
                <a:cs typeface="Arial"/>
              </a:rPr>
              <a:t>ahmad.alshami.website</a:t>
            </a:r>
          </a:p>
        </p:txBody>
      </p:sp>
      <p:sp>
        <p:nvSpPr>
          <p:cNvPr id="7" name="">
            <a:extLst xmlns:a="http://schemas.openxmlformats.org/drawingml/2006/main">
              <a:ext uri="{FF2B5EF4-FFF2-40B4-BE49-F238E27FC236}">
                <a16:creationId xmlns:a16="http://schemas.microsoft.com/office/drawing/2014/main" id="{01967354-FA92-4539-8995-3574619989D1}"/>
              </a:ext>
            </a:extLst>
          </p:cNvPr>
          <p:cNvSpPr>
            <a:spLocks xmlns:a="http://schemas.openxmlformats.org/drawingml/2006/main" noGrp="1"/>
          </p:cNvSpPr>
          <p:nvPr/>
        </p:nvSpPr>
        <p:spPr>
          <a:xfrm xmlns:a="http://schemas.openxmlformats.org/drawingml/2006/main">
            <a:off x="609600" y="6038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C6D4E3"/>
                </a:solidFill>
                <a:latin typeface="Arial"/>
                <a:ea typeface="Arial"/>
                <a:cs typeface="Arial"/>
              </a:defRPr>
            </a:defPPr>
          </a:lstStyle>
          <a:p xmlns:a="http://schemas.openxmlformats.org/drawingml/2006/main">
            <a:pPr>
              <a:defRPr sz="1350" b="0">
                <a:solidFill>
                  <a:srgbClr val="C6D4E3"/>
                </a:solidFill>
                <a:latin typeface="Arial"/>
                <a:ea typeface="Arial"/>
                <a:cs typeface="Arial"/>
              </a:defRPr>
            </a:pPr>
            <a:r>
              <a:rPr sz="1350" b="0">
                <a:solidFill>
                  <a:srgbClr val="C6D4E3"/>
                </a:solidFill>
                <a:latin typeface="Arial"/>
                <a:ea typeface="Arial"/>
                <a:cs typeface="Arial"/>
              </a:rPr>
              <a:t>Independent interpretation of Microsoft’s framework</a:t>
            </a:r>
          </a:p>
        </p:txBody>
      </p:sp>
    </p:spTree>
    <p:extLst>
      <p:ext uri="{BB962C8B-B14F-4D97-AF65-F5344CB8AC3E}">
        <p14:creationId xmlns:p14="http://schemas.microsoft.com/office/powerpoint/2010/main" val="197757245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2026-10-10T19:44:55.8430000Z</dcterms:created>
  <dcterms:modified xsi:type="dcterms:W3CDTF">2026-10-10T19:44:55.8430000Z</dcterms:modified>
</coreProperties>
</file>